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4"/>
  </p:notesMasterIdLst>
  <p:sldIdLst>
    <p:sldId id="540" r:id="rId2"/>
    <p:sldId id="541" r:id="rId3"/>
    <p:sldId id="543" r:id="rId4"/>
    <p:sldId id="542" r:id="rId5"/>
    <p:sldId id="551" r:id="rId6"/>
    <p:sldId id="307" r:id="rId7"/>
    <p:sldId id="319" r:id="rId8"/>
    <p:sldId id="545" r:id="rId9"/>
    <p:sldId id="550" r:id="rId10"/>
    <p:sldId id="330" r:id="rId11"/>
    <p:sldId id="530" r:id="rId12"/>
    <p:sldId id="531" r:id="rId13"/>
    <p:sldId id="350" r:id="rId14"/>
    <p:sldId id="333" r:id="rId15"/>
    <p:sldId id="334" r:id="rId16"/>
    <p:sldId id="331" r:id="rId17"/>
    <p:sldId id="320" r:id="rId18"/>
    <p:sldId id="546" r:id="rId19"/>
    <p:sldId id="321" r:id="rId20"/>
    <p:sldId id="322" r:id="rId21"/>
    <p:sldId id="538" r:id="rId22"/>
    <p:sldId id="547" r:id="rId23"/>
    <p:sldId id="532" r:id="rId24"/>
    <p:sldId id="335" r:id="rId25"/>
    <p:sldId id="336" r:id="rId26"/>
    <p:sldId id="548" r:id="rId27"/>
    <p:sldId id="337" r:id="rId28"/>
    <p:sldId id="349" r:id="rId29"/>
    <p:sldId id="539" r:id="rId30"/>
    <p:sldId id="351" r:id="rId31"/>
    <p:sldId id="323" r:id="rId32"/>
    <p:sldId id="54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DCF87-72D5-49AD-BF82-80FD85F19328}"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7B245-DB52-4311-A08E-9C4BB945AE30}" type="slidenum">
              <a:rPr lang="en-US" smtClean="0"/>
              <a:t>‹#›</a:t>
            </a:fld>
            <a:endParaRPr lang="en-US"/>
          </a:p>
        </p:txBody>
      </p:sp>
    </p:spTree>
    <p:extLst>
      <p:ext uri="{BB962C8B-B14F-4D97-AF65-F5344CB8AC3E}">
        <p14:creationId xmlns:p14="http://schemas.microsoft.com/office/powerpoint/2010/main" val="179497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get overwhelmed by life.  We all experience stress in one way or another.  We need to be able to identify those moments and take actions to reduce any negative outcome.</a:t>
            </a:r>
          </a:p>
        </p:txBody>
      </p:sp>
      <p:sp>
        <p:nvSpPr>
          <p:cNvPr id="4" name="Slide Number Placeholder 3"/>
          <p:cNvSpPr>
            <a:spLocks noGrp="1"/>
          </p:cNvSpPr>
          <p:nvPr>
            <p:ph type="sldNum" sz="quarter" idx="5"/>
          </p:nvPr>
        </p:nvSpPr>
        <p:spPr/>
        <p:txBody>
          <a:bodyPr/>
          <a:lstStyle/>
          <a:p>
            <a:fld id="{0307B245-DB52-4311-A08E-9C4BB945AE30}" type="slidenum">
              <a:rPr lang="en-US" smtClean="0"/>
              <a:t>2</a:t>
            </a:fld>
            <a:endParaRPr lang="en-US"/>
          </a:p>
        </p:txBody>
      </p:sp>
    </p:spTree>
    <p:extLst>
      <p:ext uri="{BB962C8B-B14F-4D97-AF65-F5344CB8AC3E}">
        <p14:creationId xmlns:p14="http://schemas.microsoft.com/office/powerpoint/2010/main" val="351844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07B245-DB52-4311-A08E-9C4BB945AE30}" type="slidenum">
              <a:rPr lang="en-US" smtClean="0"/>
              <a:t>7</a:t>
            </a:fld>
            <a:endParaRPr lang="en-US"/>
          </a:p>
        </p:txBody>
      </p:sp>
    </p:spTree>
    <p:extLst>
      <p:ext uri="{BB962C8B-B14F-4D97-AF65-F5344CB8AC3E}">
        <p14:creationId xmlns:p14="http://schemas.microsoft.com/office/powerpoint/2010/main" val="376119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person take ownership of their treatment / care plan.</a:t>
            </a:r>
          </a:p>
        </p:txBody>
      </p:sp>
      <p:sp>
        <p:nvSpPr>
          <p:cNvPr id="4" name="Slide Number Placeholder 3"/>
          <p:cNvSpPr>
            <a:spLocks noGrp="1"/>
          </p:cNvSpPr>
          <p:nvPr>
            <p:ph type="sldNum" sz="quarter" idx="5"/>
          </p:nvPr>
        </p:nvSpPr>
        <p:spPr/>
        <p:txBody>
          <a:bodyPr/>
          <a:lstStyle/>
          <a:p>
            <a:fld id="{0307B245-DB52-4311-A08E-9C4BB945AE30}" type="slidenum">
              <a:rPr lang="en-US" smtClean="0"/>
              <a:t>25</a:t>
            </a:fld>
            <a:endParaRPr lang="en-US"/>
          </a:p>
        </p:txBody>
      </p:sp>
    </p:spTree>
    <p:extLst>
      <p:ext uri="{BB962C8B-B14F-4D97-AF65-F5344CB8AC3E}">
        <p14:creationId xmlns:p14="http://schemas.microsoft.com/office/powerpoint/2010/main" val="134731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39008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120780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48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78683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1793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88523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798794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257681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ingle Content">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6240" y="132398"/>
            <a:ext cx="10444480" cy="1032768"/>
          </a:xfrm>
          <a:prstGeom prst="rect">
            <a:avLst/>
          </a:prstGeom>
        </p:spPr>
        <p:txBody>
          <a:bodyPr vert="horz" lIns="91440" tIns="45720" rIns="91440" bIns="45720" rtlCol="0" anchor="ctr">
            <a:normAutofit/>
          </a:bodyPr>
          <a:lstStyle>
            <a:lvl1pPr>
              <a:defRPr sz="2799"/>
            </a:lvl1pPr>
          </a:lstStyle>
          <a:p>
            <a:r>
              <a:rPr lang="en-US"/>
              <a:t>Click to edit Master title style</a:t>
            </a:r>
          </a:p>
        </p:txBody>
      </p:sp>
      <p:sp>
        <p:nvSpPr>
          <p:cNvPr id="4" name="Content Placeholder 3"/>
          <p:cNvSpPr>
            <a:spLocks noGrp="1"/>
          </p:cNvSpPr>
          <p:nvPr>
            <p:ph sz="half" idx="11"/>
          </p:nvPr>
        </p:nvSpPr>
        <p:spPr>
          <a:xfrm>
            <a:off x="529168" y="1294726"/>
            <a:ext cx="11243733" cy="4967962"/>
          </a:xfrm>
        </p:spPr>
        <p:txBody>
          <a:bodyPr>
            <a:norm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65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wo Content Side-by-Side">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1666240" y="132401"/>
            <a:ext cx="10444480" cy="1023071"/>
          </a:xfrm>
          <a:prstGeom prst="rect">
            <a:avLst/>
          </a:prstGeom>
        </p:spPr>
        <p:txBody>
          <a:bodyPr vert="horz" lIns="91440" tIns="45720" rIns="91440" bIns="45720" rtlCol="0" anchor="ctr">
            <a:normAutofit/>
          </a:bodyPr>
          <a:lstStyle/>
          <a:p>
            <a:r>
              <a:rPr lang="en-US"/>
              <a:t>Click to edit Master title style</a:t>
            </a:r>
          </a:p>
        </p:txBody>
      </p:sp>
      <p:sp>
        <p:nvSpPr>
          <p:cNvPr id="9" name="Content Placeholder 4"/>
          <p:cNvSpPr>
            <a:spLocks noGrp="1"/>
          </p:cNvSpPr>
          <p:nvPr>
            <p:ph sz="quarter" idx="10"/>
          </p:nvPr>
        </p:nvSpPr>
        <p:spPr>
          <a:xfrm>
            <a:off x="809107" y="1324592"/>
            <a:ext cx="5209308" cy="5048461"/>
          </a:xfrm>
        </p:spPr>
        <p:txBody>
          <a:bodyPr>
            <a:norm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11"/>
          </p:nvPr>
        </p:nvSpPr>
        <p:spPr>
          <a:xfrm>
            <a:off x="6229006" y="1351607"/>
            <a:ext cx="5298377" cy="5048461"/>
          </a:xfrm>
        </p:spPr>
        <p:txBody>
          <a:bodyPr>
            <a:norm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4926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94922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76BAC-27E2-4673-B846-D1CD0960594D}"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004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76BAC-27E2-4673-B846-D1CD0960594D}"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295277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76BAC-27E2-4673-B846-D1CD0960594D}"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197330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76BAC-27E2-4673-B846-D1CD0960594D}"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946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76BAC-27E2-4673-B846-D1CD0960594D}"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70910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76BAC-27E2-4673-B846-D1CD0960594D}"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303568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76BAC-27E2-4673-B846-D1CD0960594D}"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D2929-2ABE-4731-AD8E-D9468212E499}" type="slidenum">
              <a:rPr lang="en-US" smtClean="0"/>
              <a:t>‹#›</a:t>
            </a:fld>
            <a:endParaRPr lang="en-US"/>
          </a:p>
        </p:txBody>
      </p:sp>
    </p:spTree>
    <p:extLst>
      <p:ext uri="{BB962C8B-B14F-4D97-AF65-F5344CB8AC3E}">
        <p14:creationId xmlns:p14="http://schemas.microsoft.com/office/powerpoint/2010/main" val="76051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876BAC-27E2-4673-B846-D1CD0960594D}" type="datetimeFigureOut">
              <a:rPr lang="en-US" smtClean="0"/>
              <a:t>10/14/2024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D2D2929-2ABE-4731-AD8E-D9468212E499}" type="slidenum">
              <a:rPr lang="en-US" smtClean="0"/>
              <a:t>‹#›</a:t>
            </a:fld>
            <a:endParaRPr lang="en-US"/>
          </a:p>
        </p:txBody>
      </p:sp>
    </p:spTree>
    <p:extLst>
      <p:ext uri="{BB962C8B-B14F-4D97-AF65-F5344CB8AC3E}">
        <p14:creationId xmlns:p14="http://schemas.microsoft.com/office/powerpoint/2010/main" val="24879208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7.xml"/><Relationship Id="rId1" Type="http://schemas.openxmlformats.org/officeDocument/2006/relationships/tags" Target="../tags/tag18.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D42D5B-EFFF-5B61-D31F-C629FF4B3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591786"/>
            <a:ext cx="5114925" cy="511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42A05A-88AB-873F-55E2-FFCA8E20693E}"/>
              </a:ext>
            </a:extLst>
          </p:cNvPr>
          <p:cNvSpPr txBox="1"/>
          <p:nvPr/>
        </p:nvSpPr>
        <p:spPr>
          <a:xfrm>
            <a:off x="5837382" y="4184072"/>
            <a:ext cx="4673600" cy="1323439"/>
          </a:xfrm>
          <a:prstGeom prst="rect">
            <a:avLst/>
          </a:prstGeom>
          <a:noFill/>
        </p:spPr>
        <p:txBody>
          <a:bodyPr wrap="square" rtlCol="0">
            <a:spAutoFit/>
          </a:bodyPr>
          <a:lstStyle/>
          <a:p>
            <a:r>
              <a:rPr lang="en-US" sz="4000" dirty="0">
                <a:solidFill>
                  <a:schemeClr val="accent1">
                    <a:lumMod val="75000"/>
                  </a:schemeClr>
                </a:solidFill>
              </a:rPr>
              <a:t>CVMA  48-7</a:t>
            </a:r>
          </a:p>
          <a:p>
            <a:r>
              <a:rPr lang="en-US" sz="4000" dirty="0">
                <a:solidFill>
                  <a:schemeClr val="accent1">
                    <a:lumMod val="75000"/>
                  </a:schemeClr>
                </a:solidFill>
              </a:rPr>
              <a:t>Crisis Intervention</a:t>
            </a:r>
          </a:p>
        </p:txBody>
      </p:sp>
    </p:spTree>
    <p:extLst>
      <p:ext uri="{BB962C8B-B14F-4D97-AF65-F5344CB8AC3E}">
        <p14:creationId xmlns:p14="http://schemas.microsoft.com/office/powerpoint/2010/main" val="354164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408781"/>
            <a:ext cx="10441760" cy="480003"/>
          </a:xfrm>
          <a:prstGeom prst="rect">
            <a:avLst/>
          </a:prstGeom>
        </p:spPr>
        <p:txBody>
          <a:bodyPr vert="horz" lIns="91440" tIns="45720" rIns="91440" bIns="45720" rtlCol="0" anchor="ctr">
            <a:spAutoFit/>
          </a:bodyPr>
          <a:lstStyle>
            <a:lvl1pPr>
              <a:defRPr sz="2799"/>
            </a:lvl1pPr>
          </a:lstStyle>
          <a:p>
            <a:r>
              <a:t>Behavioral Escalation: Triggers</a:t>
            </a:r>
          </a:p>
        </p:txBody>
      </p:sp>
      <p:sp>
        <p:nvSpPr>
          <p:cNvPr id="4" name="Content Placeholder 3"/>
          <p:cNvSpPr>
            <a:spLocks noGrp="1"/>
          </p:cNvSpPr>
          <p:nvPr>
            <p:ph sz="half" idx="11"/>
          </p:nvPr>
        </p:nvSpPr>
        <p:spPr>
          <a:xfrm>
            <a:off x="530620" y="1294727"/>
            <a:ext cx="9564725" cy="3190617"/>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lang="en-US" sz="2400" dirty="0"/>
              <a:t>Also known as "activators" or "stressors."</a:t>
            </a:r>
          </a:p>
          <a:p>
            <a:pPr>
              <a:buFont typeface="Arial" pitchFamily="34" charset="0"/>
              <a:buChar char="•"/>
            </a:pPr>
            <a:r>
              <a:rPr sz="2400" dirty="0"/>
              <a:t>Any stimulus that impacts our behavior.</a:t>
            </a:r>
          </a:p>
          <a:p>
            <a:pPr>
              <a:buFont typeface="Arial" pitchFamily="34" charset="0"/>
              <a:buChar char="•"/>
            </a:pPr>
            <a:r>
              <a:rPr sz="2400" dirty="0"/>
              <a:t>Individualized experiences and different for everyone.</a:t>
            </a:r>
          </a:p>
          <a:p>
            <a:pPr>
              <a:buFont typeface="Arial" pitchFamily="34" charset="0"/>
              <a:buChar char="•"/>
            </a:pPr>
            <a:r>
              <a:rPr sz="2400" dirty="0"/>
              <a:t>Can impair judgment. Some people lack insight about their reactions to triggers.</a:t>
            </a:r>
          </a:p>
          <a:p>
            <a:pPr>
              <a:buFont typeface="Arial" pitchFamily="34" charset="0"/>
              <a:buChar char="•"/>
            </a:pPr>
            <a:r>
              <a:rPr sz="2400" dirty="0"/>
              <a:t>In the context of mental illness, usually means something that has brought on or worsened symptoms.</a:t>
            </a:r>
          </a:p>
        </p:txBody>
      </p:sp>
      <p:pic>
        <p:nvPicPr>
          <p:cNvPr id="2050" name="Picture 2" descr="Triggered: Identifying Post-Traumatic Stress Disorder – Audrey Frank |  Audrey Frank, Instead of shame… honor.">
            <a:extLst>
              <a:ext uri="{FF2B5EF4-FFF2-40B4-BE49-F238E27FC236}">
                <a16:creationId xmlns:a16="http://schemas.microsoft.com/office/drawing/2014/main" id="{5114CE49-9CAD-1F71-5A15-939260517C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4" b="32619"/>
          <a:stretch/>
        </p:blipFill>
        <p:spPr bwMode="auto">
          <a:xfrm>
            <a:off x="6520542" y="4345677"/>
            <a:ext cx="4931229" cy="22292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4F38-9773-9C23-5163-9B1412F09A04}"/>
              </a:ext>
            </a:extLst>
          </p:cNvPr>
          <p:cNvSpPr>
            <a:spLocks noGrp="1"/>
          </p:cNvSpPr>
          <p:nvPr>
            <p:ph type="title"/>
          </p:nvPr>
        </p:nvSpPr>
        <p:spPr>
          <a:xfrm>
            <a:off x="529167" y="261958"/>
            <a:ext cx="10444480" cy="1032768"/>
          </a:xfrm>
        </p:spPr>
        <p:txBody>
          <a:bodyPr/>
          <a:lstStyle/>
          <a:p>
            <a:r>
              <a:rPr lang="en-US" dirty="0"/>
              <a:t>Behavioral Escalation: Triggers</a:t>
            </a:r>
          </a:p>
        </p:txBody>
      </p:sp>
      <p:sp>
        <p:nvSpPr>
          <p:cNvPr id="3" name="Content Placeholder 2">
            <a:extLst>
              <a:ext uri="{FF2B5EF4-FFF2-40B4-BE49-F238E27FC236}">
                <a16:creationId xmlns:a16="http://schemas.microsoft.com/office/drawing/2014/main" id="{9494EAC6-C596-1B4A-F2F8-911C734CE04C}"/>
              </a:ext>
            </a:extLst>
          </p:cNvPr>
          <p:cNvSpPr>
            <a:spLocks noGrp="1"/>
          </p:cNvSpPr>
          <p:nvPr>
            <p:ph sz="half" idx="11"/>
          </p:nvPr>
        </p:nvSpPr>
        <p:spPr>
          <a:xfrm>
            <a:off x="529168" y="1294726"/>
            <a:ext cx="7127777" cy="3489710"/>
          </a:xfrm>
        </p:spPr>
        <p:txBody>
          <a:bodyPr vert="horz" lIns="91440" tIns="45720" rIns="91440" bIns="45720" rtlCol="0" anchor="t">
            <a:normAutofit/>
          </a:bodyPr>
          <a:lstStyle/>
          <a:p>
            <a:pPr marL="0" indent="0">
              <a:buNone/>
            </a:pPr>
            <a:r>
              <a:rPr lang="en-US" sz="2400" dirty="0"/>
              <a:t>What are some of your own examples of triggers? </a:t>
            </a:r>
          </a:p>
        </p:txBody>
      </p:sp>
      <p:sp>
        <p:nvSpPr>
          <p:cNvPr id="5" name="TextBox 4">
            <a:extLst>
              <a:ext uri="{FF2B5EF4-FFF2-40B4-BE49-F238E27FC236}">
                <a16:creationId xmlns:a16="http://schemas.microsoft.com/office/drawing/2014/main" id="{1817CFC7-2754-46E3-E8FD-C726AACF0E0A}"/>
              </a:ext>
            </a:extLst>
          </p:cNvPr>
          <p:cNvSpPr txBox="1"/>
          <p:nvPr/>
        </p:nvSpPr>
        <p:spPr>
          <a:xfrm>
            <a:off x="529169" y="4068200"/>
            <a:ext cx="5375178" cy="2031325"/>
          </a:xfrm>
          <a:prstGeom prst="rect">
            <a:avLst/>
          </a:prstGeom>
          <a:noFill/>
        </p:spPr>
        <p:txBody>
          <a:bodyPr wrap="square">
            <a:spAutoFit/>
          </a:bodyPr>
          <a:lstStyle/>
          <a:p>
            <a:pPr>
              <a:buFont typeface="Arial" pitchFamily="34" charset="0"/>
              <a:buChar char="•"/>
            </a:pPr>
            <a:r>
              <a:rPr lang="en-US" dirty="0"/>
              <a:t>Sensations (sounds, smells, tastes, sights, etc.).</a:t>
            </a:r>
          </a:p>
          <a:p>
            <a:pPr>
              <a:buFont typeface="Arial" pitchFamily="34" charset="0"/>
              <a:buChar char="•"/>
            </a:pPr>
            <a:r>
              <a:rPr lang="en-US" dirty="0"/>
              <a:t>Time-related (times of day, specific days, holidays).</a:t>
            </a:r>
          </a:p>
          <a:p>
            <a:pPr>
              <a:buFont typeface="Arial" pitchFamily="34" charset="0"/>
              <a:buChar char="•"/>
            </a:pPr>
            <a:r>
              <a:rPr lang="en-US" dirty="0"/>
              <a:t>Specific locations or events.</a:t>
            </a:r>
          </a:p>
          <a:p>
            <a:pPr>
              <a:buFont typeface="Arial" pitchFamily="34" charset="0"/>
              <a:buChar char="•"/>
            </a:pPr>
            <a:r>
              <a:rPr lang="en-US" dirty="0"/>
              <a:t>Relational (arguments, changes in relationship, rejection).</a:t>
            </a:r>
          </a:p>
          <a:p>
            <a:pPr>
              <a:buFont typeface="Arial" pitchFamily="34" charset="0"/>
              <a:buChar char="•"/>
            </a:pPr>
            <a:r>
              <a:rPr lang="en-US" dirty="0"/>
              <a:t>Media (songs, TV, movies, news, etc.).</a:t>
            </a:r>
          </a:p>
        </p:txBody>
      </p:sp>
      <p:sp>
        <p:nvSpPr>
          <p:cNvPr id="7" name="TextBox 6">
            <a:extLst>
              <a:ext uri="{FF2B5EF4-FFF2-40B4-BE49-F238E27FC236}">
                <a16:creationId xmlns:a16="http://schemas.microsoft.com/office/drawing/2014/main" id="{6177AA31-0B9D-791D-5401-4D7EF25FD2E5}"/>
              </a:ext>
            </a:extLst>
          </p:cNvPr>
          <p:cNvSpPr txBox="1"/>
          <p:nvPr/>
        </p:nvSpPr>
        <p:spPr>
          <a:xfrm>
            <a:off x="1306286" y="3030110"/>
            <a:ext cx="3867231" cy="461665"/>
          </a:xfrm>
          <a:prstGeom prst="rect">
            <a:avLst/>
          </a:prstGeom>
          <a:noFill/>
        </p:spPr>
        <p:txBody>
          <a:bodyPr wrap="square">
            <a:spAutoFit/>
          </a:bodyPr>
          <a:lstStyle/>
          <a:p>
            <a:r>
              <a:rPr lang="en-US" sz="2400" dirty="0">
                <a:solidFill>
                  <a:schemeClr val="accent1">
                    <a:lumMod val="75000"/>
                  </a:schemeClr>
                </a:solidFill>
              </a:rPr>
              <a:t>External Trigger Examples</a:t>
            </a:r>
          </a:p>
        </p:txBody>
      </p:sp>
      <p:sp>
        <p:nvSpPr>
          <p:cNvPr id="9" name="TextBox 8">
            <a:extLst>
              <a:ext uri="{FF2B5EF4-FFF2-40B4-BE49-F238E27FC236}">
                <a16:creationId xmlns:a16="http://schemas.microsoft.com/office/drawing/2014/main" id="{5D199394-A9B6-E7C2-2804-DAC20CF9FD26}"/>
              </a:ext>
            </a:extLst>
          </p:cNvPr>
          <p:cNvSpPr txBox="1"/>
          <p:nvPr/>
        </p:nvSpPr>
        <p:spPr>
          <a:xfrm>
            <a:off x="5904348" y="4068200"/>
            <a:ext cx="4828308" cy="1754326"/>
          </a:xfrm>
          <a:prstGeom prst="rect">
            <a:avLst/>
          </a:prstGeom>
          <a:noFill/>
        </p:spPr>
        <p:txBody>
          <a:bodyPr wrap="square">
            <a:spAutoFit/>
          </a:bodyPr>
          <a:lstStyle/>
          <a:p>
            <a:pPr>
              <a:buFont typeface="Arial" pitchFamily="34" charset="0"/>
              <a:buChar char="•"/>
            </a:pPr>
            <a:r>
              <a:rPr lang="en-US" dirty="0"/>
              <a:t>Memories (such as a traumatic event).</a:t>
            </a:r>
          </a:p>
          <a:p>
            <a:pPr>
              <a:buFont typeface="Arial" pitchFamily="34" charset="0"/>
              <a:buChar char="•"/>
            </a:pPr>
            <a:r>
              <a:rPr lang="en-US" dirty="0"/>
              <a:t>Emotions and feelings (anxiety, anger, sadness, loneliness, overwhelmed, vulnerable, etc.).</a:t>
            </a:r>
          </a:p>
          <a:p>
            <a:pPr>
              <a:buFont typeface="Arial" pitchFamily="34" charset="0"/>
              <a:buChar char="•"/>
            </a:pPr>
            <a:r>
              <a:rPr lang="en-US" dirty="0"/>
              <a:t>Internal physical sensations (muscle tension, pain, etc.).</a:t>
            </a:r>
          </a:p>
        </p:txBody>
      </p:sp>
      <p:sp>
        <p:nvSpPr>
          <p:cNvPr id="11" name="TextBox 10">
            <a:extLst>
              <a:ext uri="{FF2B5EF4-FFF2-40B4-BE49-F238E27FC236}">
                <a16:creationId xmlns:a16="http://schemas.microsoft.com/office/drawing/2014/main" id="{7A615548-6823-B995-51BA-10557D248606}"/>
              </a:ext>
            </a:extLst>
          </p:cNvPr>
          <p:cNvSpPr txBox="1"/>
          <p:nvPr/>
        </p:nvSpPr>
        <p:spPr>
          <a:xfrm>
            <a:off x="6611620" y="3030110"/>
            <a:ext cx="3762466" cy="461665"/>
          </a:xfrm>
          <a:prstGeom prst="rect">
            <a:avLst/>
          </a:prstGeom>
          <a:noFill/>
        </p:spPr>
        <p:txBody>
          <a:bodyPr wrap="square">
            <a:spAutoFit/>
          </a:bodyPr>
          <a:lstStyle/>
          <a:p>
            <a:r>
              <a:rPr lang="en-US" sz="2400" dirty="0">
                <a:solidFill>
                  <a:schemeClr val="accent1">
                    <a:lumMod val="75000"/>
                  </a:schemeClr>
                </a:solidFill>
              </a:rPr>
              <a:t>Internal Trigger Examples</a:t>
            </a:r>
          </a:p>
        </p:txBody>
      </p:sp>
    </p:spTree>
    <p:custDataLst>
      <p:tags r:id="rId1"/>
    </p:custDataLst>
    <p:extLst>
      <p:ext uri="{BB962C8B-B14F-4D97-AF65-F5344CB8AC3E}">
        <p14:creationId xmlns:p14="http://schemas.microsoft.com/office/powerpoint/2010/main" val="179801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FA05-622C-0036-CE3F-CE2FC128EF99}"/>
              </a:ext>
            </a:extLst>
          </p:cNvPr>
          <p:cNvSpPr>
            <a:spLocks noGrp="1"/>
          </p:cNvSpPr>
          <p:nvPr>
            <p:ph type="title"/>
          </p:nvPr>
        </p:nvSpPr>
        <p:spPr>
          <a:xfrm>
            <a:off x="1666240" y="132398"/>
            <a:ext cx="4753033" cy="1032768"/>
          </a:xfrm>
        </p:spPr>
        <p:txBody>
          <a:bodyPr/>
          <a:lstStyle/>
          <a:p>
            <a:r>
              <a:rPr lang="en-US" dirty="0"/>
              <a:t>Warning Signs</a:t>
            </a:r>
          </a:p>
        </p:txBody>
      </p:sp>
      <p:sp>
        <p:nvSpPr>
          <p:cNvPr id="3" name="Content Placeholder 2">
            <a:extLst>
              <a:ext uri="{FF2B5EF4-FFF2-40B4-BE49-F238E27FC236}">
                <a16:creationId xmlns:a16="http://schemas.microsoft.com/office/drawing/2014/main" id="{A419D638-9AED-B5BA-94C7-69386F232ED5}"/>
              </a:ext>
            </a:extLst>
          </p:cNvPr>
          <p:cNvSpPr>
            <a:spLocks noGrp="1"/>
          </p:cNvSpPr>
          <p:nvPr>
            <p:ph sz="half" idx="11"/>
          </p:nvPr>
        </p:nvSpPr>
        <p:spPr>
          <a:xfrm>
            <a:off x="529169" y="1294726"/>
            <a:ext cx="10037232" cy="4967962"/>
          </a:xfrm>
        </p:spPr>
        <p:txBody>
          <a:bodyPr vert="horz" lIns="91440" tIns="45720" rIns="91440" bIns="45720" rtlCol="0" anchor="t">
            <a:normAutofit/>
          </a:bodyPr>
          <a:lstStyle/>
          <a:p>
            <a:pPr marL="0" indent="0">
              <a:buNone/>
            </a:pPr>
            <a:r>
              <a:rPr lang="en-US" sz="2400" dirty="0"/>
              <a:t>What are some warning signs of escalation?</a:t>
            </a:r>
          </a:p>
          <a:p>
            <a:pPr marL="0" indent="0">
              <a:buNone/>
            </a:pPr>
            <a:endParaRPr lang="en-US" sz="2400" dirty="0"/>
          </a:p>
          <a:p>
            <a:pPr marL="0" indent="0">
              <a:buNone/>
            </a:pPr>
            <a:r>
              <a:rPr lang="en-US" sz="2400" dirty="0"/>
              <a:t>It is important to understand that you need to be able to say the problem out loud.  If you cannot name the problem, you will have difficulty understanding that it is even a problem.</a:t>
            </a:r>
          </a:p>
        </p:txBody>
      </p:sp>
      <p:pic>
        <p:nvPicPr>
          <p:cNvPr id="10242" name="Picture 2" descr="American Flag Background Stock Photo ...">
            <a:extLst>
              <a:ext uri="{FF2B5EF4-FFF2-40B4-BE49-F238E27FC236}">
                <a16:creationId xmlns:a16="http://schemas.microsoft.com/office/drawing/2014/main" id="{FC9A7595-96D3-F5ED-F613-DF0041972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324" y="3676457"/>
            <a:ext cx="4484131" cy="29839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534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387237"/>
            <a:ext cx="10441760" cy="523092"/>
          </a:xfrm>
          <a:prstGeom prst="rect">
            <a:avLst/>
          </a:prstGeom>
        </p:spPr>
        <p:txBody>
          <a:bodyPr vert="horz" lIns="91440" tIns="45720" rIns="91440" bIns="45720" rtlCol="0" anchor="ctr">
            <a:spAutoFit/>
          </a:bodyPr>
          <a:lstStyle>
            <a:lvl1pPr>
              <a:defRPr sz="2799"/>
            </a:lvl1pPr>
          </a:lstStyle>
          <a:p>
            <a:r>
              <a:rPr dirty="0"/>
              <a:t>Body Language</a:t>
            </a:r>
            <a:r>
              <a:rPr lang="en-US" dirty="0"/>
              <a:t>-For you and them</a:t>
            </a:r>
            <a:endParaRPr dirty="0"/>
          </a:p>
        </p:txBody>
      </p:sp>
      <p:sp>
        <p:nvSpPr>
          <p:cNvPr id="4" name="Content Placeholder 3"/>
          <p:cNvSpPr>
            <a:spLocks noGrp="1"/>
          </p:cNvSpPr>
          <p:nvPr>
            <p:ph sz="half" idx="11"/>
          </p:nvPr>
        </p:nvSpPr>
        <p:spPr>
          <a:xfrm>
            <a:off x="530619" y="1294727"/>
            <a:ext cx="10137381" cy="4503797"/>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lang="en-US" sz="2000" dirty="0"/>
              <a:t>Body language differs from person to person:  Age, gender and culture</a:t>
            </a:r>
          </a:p>
          <a:p>
            <a:pPr>
              <a:buFont typeface="Arial" pitchFamily="34" charset="0"/>
              <a:buChar char="•"/>
            </a:pPr>
            <a:r>
              <a:rPr sz="2000" dirty="0"/>
              <a:t>People are strongly aware of your body language.</a:t>
            </a:r>
          </a:p>
          <a:p>
            <a:pPr>
              <a:buFont typeface="Arial" pitchFamily="34" charset="0"/>
              <a:buChar char="•"/>
            </a:pPr>
            <a:r>
              <a:rPr sz="2000" dirty="0"/>
              <a:t>Be aware that 80%-90% of communication is through body language, especially during a crisis.</a:t>
            </a:r>
          </a:p>
          <a:p>
            <a:pPr>
              <a:buFont typeface="Arial" pitchFamily="34" charset="0"/>
              <a:buChar char="•"/>
            </a:pPr>
            <a:r>
              <a:rPr sz="2000" dirty="0"/>
              <a:t>Approaching straight on or with hands behind the back appear very threatening.</a:t>
            </a:r>
          </a:p>
          <a:p>
            <a:pPr>
              <a:buFont typeface="Arial" pitchFamily="34" charset="0"/>
              <a:buChar char="•"/>
            </a:pPr>
            <a:r>
              <a:rPr sz="2000" dirty="0"/>
              <a:t>Keep your hands out in the open, not crossed or in pockets.</a:t>
            </a:r>
          </a:p>
          <a:p>
            <a:pPr>
              <a:buFont typeface="Arial" pitchFamily="34" charset="0"/>
              <a:buChar char="•"/>
            </a:pPr>
            <a:r>
              <a:rPr lang="en-US" sz="2000" dirty="0"/>
              <a:t>Keep a neutral body stance, t</a:t>
            </a:r>
            <a:r>
              <a:rPr sz="2000" dirty="0"/>
              <a:t>his will help keep the situation from escalating further.</a:t>
            </a:r>
            <a:endParaRPr lang="en-US" sz="2000" dirty="0"/>
          </a:p>
          <a:p>
            <a:pPr>
              <a:buFont typeface="Arial" pitchFamily="34" charset="0"/>
              <a:buChar char="•"/>
            </a:pPr>
            <a:r>
              <a:rPr lang="en-US" sz="2000" dirty="0"/>
              <a:t>Watch for abrupt changes in their stance or body language</a:t>
            </a:r>
          </a:p>
          <a:p>
            <a:pPr>
              <a:buFont typeface="Arial" pitchFamily="34" charset="0"/>
              <a:buChar char="•"/>
            </a:pPr>
            <a:r>
              <a:rPr lang="en-US" sz="2000" dirty="0"/>
              <a:t>Hands:  Clenching fists, prepping clothing for a fight</a:t>
            </a:r>
          </a:p>
          <a:p>
            <a:pPr>
              <a:buFont typeface="Arial" pitchFamily="34" charset="0"/>
              <a:buChar char="•"/>
            </a:pPr>
            <a:r>
              <a:rPr lang="en-US" sz="2000" dirty="0"/>
              <a:t>Eyes:  Scanning around, Staring blankly, not making eye contact</a:t>
            </a:r>
            <a:endParaRPr sz="2000" dirty="0"/>
          </a:p>
        </p:txBody>
      </p:sp>
    </p:spTree>
    <p:custDataLst>
      <p:tags r:id="rId1"/>
    </p:custDataLst>
    <p:extLst>
      <p:ext uri="{BB962C8B-B14F-4D97-AF65-F5344CB8AC3E}">
        <p14:creationId xmlns:p14="http://schemas.microsoft.com/office/powerpoint/2010/main" val="112270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408781"/>
            <a:ext cx="10441760" cy="480003"/>
          </a:xfrm>
          <a:prstGeom prst="rect">
            <a:avLst/>
          </a:prstGeom>
        </p:spPr>
        <p:txBody>
          <a:bodyPr vert="horz" lIns="91440" tIns="45720" rIns="91440" bIns="45720" rtlCol="0" anchor="ctr">
            <a:spAutoFit/>
          </a:bodyPr>
          <a:lstStyle>
            <a:lvl1pPr>
              <a:defRPr sz="2799"/>
            </a:lvl1pPr>
          </a:lstStyle>
          <a:p>
            <a:r>
              <a:t>Warning Signs of Escalation: Verbal Cues</a:t>
            </a:r>
          </a:p>
        </p:txBody>
      </p:sp>
      <p:sp>
        <p:nvSpPr>
          <p:cNvPr id="4" name="Content Placeholder 3"/>
          <p:cNvSpPr>
            <a:spLocks noGrp="1"/>
          </p:cNvSpPr>
          <p:nvPr>
            <p:ph sz="half" idx="11"/>
          </p:nvPr>
        </p:nvSpPr>
        <p:spPr>
          <a:xfrm>
            <a:off x="613747" y="2696129"/>
            <a:ext cx="6110326" cy="1954381"/>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sz="2400" dirty="0"/>
              <a:t>Speaking loudly or yelling.</a:t>
            </a:r>
          </a:p>
          <a:p>
            <a:pPr>
              <a:buFont typeface="Arial" pitchFamily="34" charset="0"/>
              <a:buChar char="•"/>
            </a:pPr>
            <a:r>
              <a:rPr sz="2400" dirty="0"/>
              <a:t>Swearing.</a:t>
            </a:r>
          </a:p>
          <a:p>
            <a:pPr>
              <a:buFont typeface="Arial" pitchFamily="34" charset="0"/>
              <a:buChar char="•"/>
            </a:pPr>
            <a:r>
              <a:rPr sz="2400" dirty="0"/>
              <a:t>Threatening or aggressive tone of voice.</a:t>
            </a:r>
          </a:p>
          <a:p>
            <a:pPr>
              <a:buFont typeface="Arial" pitchFamily="34" charset="0"/>
              <a:buChar char="•"/>
            </a:pPr>
            <a:r>
              <a:rPr sz="2400" dirty="0"/>
              <a:t>Verbal threats.</a:t>
            </a:r>
          </a:p>
        </p:txBody>
      </p:sp>
      <p:sp>
        <p:nvSpPr>
          <p:cNvPr id="2" name="TextBox 1">
            <a:extLst>
              <a:ext uri="{FF2B5EF4-FFF2-40B4-BE49-F238E27FC236}">
                <a16:creationId xmlns:a16="http://schemas.microsoft.com/office/drawing/2014/main" id="{56F3ACE8-359A-78B7-CF8A-F8A63A1D2637}"/>
              </a:ext>
            </a:extLst>
          </p:cNvPr>
          <p:cNvSpPr txBox="1"/>
          <p:nvPr/>
        </p:nvSpPr>
        <p:spPr>
          <a:xfrm>
            <a:off x="2992582" y="1330036"/>
            <a:ext cx="4414982" cy="830997"/>
          </a:xfrm>
          <a:prstGeom prst="rect">
            <a:avLst/>
          </a:prstGeom>
          <a:noFill/>
        </p:spPr>
        <p:txBody>
          <a:bodyPr wrap="square" rtlCol="0">
            <a:spAutoFit/>
          </a:bodyPr>
          <a:lstStyle/>
          <a:p>
            <a:pPr algn="ctr"/>
            <a:r>
              <a:rPr lang="en-US" sz="2400" dirty="0">
                <a:solidFill>
                  <a:schemeClr val="accent1">
                    <a:lumMod val="75000"/>
                  </a:schemeClr>
                </a:solidFill>
              </a:rPr>
              <a:t>Signs that may occur quickly without warning</a:t>
            </a:r>
          </a:p>
        </p:txBody>
      </p:sp>
      <p:pic>
        <p:nvPicPr>
          <p:cNvPr id="3" name="Picture 4" descr="I'm Fighting With My Husband Constantly">
            <a:extLst>
              <a:ext uri="{FF2B5EF4-FFF2-40B4-BE49-F238E27FC236}">
                <a16:creationId xmlns:a16="http://schemas.microsoft.com/office/drawing/2014/main" id="{78D84632-2242-E6CC-73BA-A369A1830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429" y="3182742"/>
            <a:ext cx="4411325" cy="29355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1667394" y="-13583"/>
            <a:ext cx="10441760" cy="1315040"/>
          </a:xfrm>
          <a:prstGeom prst="rect">
            <a:avLst/>
          </a:prstGeom>
        </p:spPr>
        <p:txBody>
          <a:bodyPr vert="horz" lIns="91440" tIns="45720" rIns="91440" bIns="45720" rtlCol="0" anchor="ctr">
            <a:spAutoFit/>
          </a:bodyPr>
          <a:lstStyle/>
          <a:p>
            <a:r>
              <a:t>Warning Signs of Escalation: Non-Verbal Cues</a:t>
            </a:r>
          </a:p>
        </p:txBody>
      </p:sp>
      <p:sp>
        <p:nvSpPr>
          <p:cNvPr id="9" name="Content Placeholder 4"/>
          <p:cNvSpPr>
            <a:spLocks noGrp="1"/>
          </p:cNvSpPr>
          <p:nvPr>
            <p:ph sz="quarter" idx="10"/>
          </p:nvPr>
        </p:nvSpPr>
        <p:spPr>
          <a:xfrm>
            <a:off x="736605" y="2459971"/>
            <a:ext cx="5207951" cy="3688189"/>
          </a:xfrm>
        </p:spPr>
        <p:txBody>
          <a:bodyPr wrap="square">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sz="2400" dirty="0"/>
              <a:t>Neglect of clothing and/or hygiene.</a:t>
            </a:r>
          </a:p>
          <a:p>
            <a:pPr>
              <a:buFont typeface="Arial" pitchFamily="34" charset="0"/>
              <a:buChar char="•"/>
            </a:pPr>
            <a:r>
              <a:rPr sz="2400" dirty="0"/>
              <a:t>Expression of fear, nervousness, or anxiety.</a:t>
            </a:r>
            <a:endParaRPr lang="en-US" sz="2400" dirty="0"/>
          </a:p>
          <a:p>
            <a:pPr>
              <a:buFont typeface="Arial" pitchFamily="34" charset="0"/>
              <a:buChar char="•"/>
            </a:pPr>
            <a:r>
              <a:rPr lang="en-US" sz="2400" dirty="0"/>
              <a:t>Social withdrawal.</a:t>
            </a:r>
          </a:p>
          <a:p>
            <a:pPr>
              <a:buFont typeface="Arial" pitchFamily="34" charset="0"/>
              <a:buChar char="•"/>
            </a:pPr>
            <a:r>
              <a:rPr lang="en-US" sz="2400" dirty="0"/>
              <a:t>Low interest in activities.</a:t>
            </a:r>
          </a:p>
          <a:p>
            <a:pPr>
              <a:buFont typeface="Arial" pitchFamily="34" charset="0"/>
              <a:buChar char="•"/>
            </a:pPr>
            <a:r>
              <a:rPr lang="en-US" sz="2400" dirty="0"/>
              <a:t>Fixed stare.</a:t>
            </a:r>
          </a:p>
          <a:p>
            <a:pPr>
              <a:buFont typeface="Arial" pitchFamily="34" charset="0"/>
              <a:buChar char="•"/>
            </a:pPr>
            <a:endParaRPr lang="en-US" sz="2400" dirty="0"/>
          </a:p>
        </p:txBody>
      </p:sp>
      <p:sp>
        <p:nvSpPr>
          <p:cNvPr id="10" name="Content Placeholder 4"/>
          <p:cNvSpPr>
            <a:spLocks noGrp="1"/>
          </p:cNvSpPr>
          <p:nvPr>
            <p:ph sz="quarter" idx="11"/>
          </p:nvPr>
        </p:nvSpPr>
        <p:spPr>
          <a:xfrm>
            <a:off x="6247445" y="2459971"/>
            <a:ext cx="5296997" cy="3816429"/>
          </a:xfrm>
        </p:spPr>
        <p:txBody>
          <a:bodyPr>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lang="en-US" sz="2400" dirty="0"/>
              <a:t>Arms held tightly across chest.</a:t>
            </a:r>
          </a:p>
          <a:p>
            <a:pPr>
              <a:buFont typeface="Arial" pitchFamily="34" charset="0"/>
              <a:buChar char="•"/>
            </a:pPr>
            <a:r>
              <a:rPr lang="en-US" sz="2400" dirty="0"/>
              <a:t>Clenched fists.</a:t>
            </a:r>
          </a:p>
          <a:p>
            <a:pPr>
              <a:buFont typeface="Arial" pitchFamily="34" charset="0"/>
              <a:buChar char="•"/>
            </a:pPr>
            <a:r>
              <a:rPr lang="en-US" sz="2400" dirty="0"/>
              <a:t>Heaving breathing.</a:t>
            </a:r>
          </a:p>
          <a:p>
            <a:pPr>
              <a:buFont typeface="Arial" pitchFamily="34" charset="0"/>
              <a:buChar char="•"/>
            </a:pPr>
            <a:r>
              <a:rPr lang="en-US" sz="2400" dirty="0"/>
              <a:t>Pacing, restlessness, agitation.</a:t>
            </a:r>
          </a:p>
          <a:p>
            <a:pPr>
              <a:buFont typeface="Arial" pitchFamily="34" charset="0"/>
              <a:buChar char="•"/>
            </a:pPr>
            <a:r>
              <a:rPr lang="en-US" sz="2400" dirty="0"/>
              <a:t>Aggressive/threatening posture.</a:t>
            </a:r>
          </a:p>
          <a:p>
            <a:pPr>
              <a:buFont typeface="Arial" pitchFamily="34" charset="0"/>
              <a:buChar char="•"/>
            </a:pPr>
            <a:r>
              <a:rPr lang="en-US" sz="2400" dirty="0"/>
              <a:t>Throwing objects.</a:t>
            </a:r>
          </a:p>
          <a:p>
            <a:pPr>
              <a:buFont typeface="Arial" pitchFamily="34" charset="0"/>
              <a:buChar char="•"/>
            </a:pPr>
            <a:r>
              <a:rPr lang="en-US" sz="2400" dirty="0"/>
              <a:t>Sudden change in behavior, such as eye contact.</a:t>
            </a:r>
          </a:p>
        </p:txBody>
      </p:sp>
      <p:sp>
        <p:nvSpPr>
          <p:cNvPr id="2" name="TextBox 1">
            <a:extLst>
              <a:ext uri="{FF2B5EF4-FFF2-40B4-BE49-F238E27FC236}">
                <a16:creationId xmlns:a16="http://schemas.microsoft.com/office/drawing/2014/main" id="{D2A8F0DD-899C-7339-A18C-80886DF07D46}"/>
              </a:ext>
            </a:extLst>
          </p:cNvPr>
          <p:cNvSpPr txBox="1"/>
          <p:nvPr/>
        </p:nvSpPr>
        <p:spPr>
          <a:xfrm>
            <a:off x="1099127" y="1649881"/>
            <a:ext cx="2493818" cy="461665"/>
          </a:xfrm>
          <a:prstGeom prst="rect">
            <a:avLst/>
          </a:prstGeom>
          <a:noFill/>
        </p:spPr>
        <p:txBody>
          <a:bodyPr wrap="square" rtlCol="0">
            <a:spAutoFit/>
          </a:bodyPr>
          <a:lstStyle/>
          <a:p>
            <a:r>
              <a:rPr lang="en-US" sz="2400" dirty="0">
                <a:solidFill>
                  <a:schemeClr val="accent1">
                    <a:lumMod val="75000"/>
                  </a:schemeClr>
                </a:solidFill>
              </a:rPr>
              <a:t>Long Term Signs</a:t>
            </a:r>
          </a:p>
        </p:txBody>
      </p:sp>
      <p:sp>
        <p:nvSpPr>
          <p:cNvPr id="3" name="TextBox 2">
            <a:extLst>
              <a:ext uri="{FF2B5EF4-FFF2-40B4-BE49-F238E27FC236}">
                <a16:creationId xmlns:a16="http://schemas.microsoft.com/office/drawing/2014/main" id="{D995C4C2-C6E0-CC78-D2F1-4A15A5E3B1C6}"/>
              </a:ext>
            </a:extLst>
          </p:cNvPr>
          <p:cNvSpPr txBox="1"/>
          <p:nvPr/>
        </p:nvSpPr>
        <p:spPr>
          <a:xfrm>
            <a:off x="6604000" y="1649881"/>
            <a:ext cx="3666837" cy="830997"/>
          </a:xfrm>
          <a:prstGeom prst="rect">
            <a:avLst/>
          </a:prstGeom>
          <a:noFill/>
        </p:spPr>
        <p:txBody>
          <a:bodyPr wrap="square" rtlCol="0">
            <a:spAutoFit/>
          </a:bodyPr>
          <a:lstStyle/>
          <a:p>
            <a:r>
              <a:rPr lang="en-US" sz="2400" dirty="0">
                <a:solidFill>
                  <a:schemeClr val="accent1">
                    <a:lumMod val="75000"/>
                  </a:schemeClr>
                </a:solidFill>
              </a:rPr>
              <a:t>Happen quickly, maybe with no warning</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1667394" y="320771"/>
            <a:ext cx="10441760" cy="646331"/>
          </a:xfrm>
          <a:prstGeom prst="rect">
            <a:avLst/>
          </a:prstGeom>
        </p:spPr>
        <p:txBody>
          <a:bodyPr vert="horz" lIns="91440" tIns="45720" rIns="91440" bIns="45720" rtlCol="0" anchor="ctr">
            <a:spAutoFit/>
          </a:bodyPr>
          <a:lstStyle/>
          <a:p>
            <a:r>
              <a:t>Trauma Response and Trauma Informed Care</a:t>
            </a:r>
          </a:p>
        </p:txBody>
      </p:sp>
      <p:pic>
        <p:nvPicPr>
          <p:cNvPr id="9" name="Content Placeholder 4|450|275"/>
          <p:cNvPicPr>
            <a:picLocks noGrp="1" noChangeAspect="1"/>
          </p:cNvPicPr>
          <p:nvPr>
            <p:ph sz="quarter" idx="10"/>
          </p:nvPr>
        </p:nvPicPr>
        <p:blipFill>
          <a:blip r:embed="rId2"/>
          <a:stretch>
            <a:fillRect/>
          </a:stretch>
        </p:blipFill>
        <p:spPr>
          <a:xfrm>
            <a:off x="5942644" y="2065460"/>
            <a:ext cx="5207951" cy="3474365"/>
          </a:xfrm>
          <a:prstGeom prst="rect">
            <a:avLst/>
          </a:prstGeom>
        </p:spPr>
      </p:pic>
      <p:sp>
        <p:nvSpPr>
          <p:cNvPr id="10" name="Content Placeholder 4"/>
          <p:cNvSpPr>
            <a:spLocks noGrp="1"/>
          </p:cNvSpPr>
          <p:nvPr>
            <p:ph sz="quarter" idx="11"/>
          </p:nvPr>
        </p:nvSpPr>
        <p:spPr>
          <a:xfrm>
            <a:off x="243809" y="1407026"/>
            <a:ext cx="5296997" cy="5048461"/>
          </a:xfrm>
        </p:spPr>
        <p:txBody>
          <a:bodyPr>
            <a:no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sz="2400" dirty="0"/>
              <a:t>Brain functions are a balance between thinking (cerebral cortex), emotion (limbic system), and instinct (cerebellum).</a:t>
            </a:r>
          </a:p>
          <a:p>
            <a:pPr>
              <a:buFont typeface="Arial" pitchFamily="34" charset="0"/>
              <a:buChar char="•"/>
            </a:pPr>
            <a:r>
              <a:rPr sz="2400" dirty="0"/>
              <a:t>Trauma and/or traumatic triggers can short-circuit rational thinking.</a:t>
            </a:r>
          </a:p>
          <a:p>
            <a:pPr>
              <a:buFont typeface="Arial" pitchFamily="34" charset="0"/>
              <a:buChar char="•"/>
            </a:pPr>
            <a:r>
              <a:rPr sz="2400" dirty="0"/>
              <a:t>Leads to a state of physiological hyperarousal or </a:t>
            </a:r>
            <a:r>
              <a:rPr lang="en-US" sz="2400" b="1" dirty="0">
                <a:solidFill>
                  <a:schemeClr val="accent1">
                    <a:lumMod val="75000"/>
                  </a:schemeClr>
                </a:solidFill>
              </a:rPr>
              <a:t>FIGHT-FLIGHT-FREEZE</a:t>
            </a:r>
            <a:r>
              <a:rPr sz="2400" b="1" dirty="0">
                <a:solidFill>
                  <a:schemeClr val="accent1">
                    <a:lumMod val="75000"/>
                  </a:schemeClr>
                </a:solidFill>
              </a:rPr>
              <a:t> </a:t>
            </a:r>
            <a:r>
              <a:rPr sz="2400" dirty="0"/>
              <a:t>response.</a:t>
            </a:r>
          </a:p>
          <a:p>
            <a:pPr>
              <a:buFont typeface="Arial" pitchFamily="34" charset="0"/>
              <a:buChar char="•"/>
            </a:pPr>
            <a:r>
              <a:rPr sz="2400" dirty="0"/>
              <a:t>Goal is to help </a:t>
            </a:r>
            <a:r>
              <a:rPr lang="en-US" sz="2400" dirty="0"/>
              <a:t>people</a:t>
            </a:r>
            <a:r>
              <a:rPr sz="2400" dirty="0"/>
              <a:t> transition from </a:t>
            </a:r>
            <a:r>
              <a:rPr sz="2400" dirty="0">
                <a:solidFill>
                  <a:schemeClr val="accent1">
                    <a:lumMod val="75000"/>
                  </a:schemeClr>
                </a:solidFill>
              </a:rPr>
              <a:t>fight/flight/freeze </a:t>
            </a:r>
            <a:r>
              <a:rPr sz="2400" dirty="0"/>
              <a:t>to "rest and digest."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171858"/>
            <a:ext cx="7855297" cy="953851"/>
          </a:xfrm>
          <a:prstGeom prst="rect">
            <a:avLst/>
          </a:prstGeom>
        </p:spPr>
        <p:txBody>
          <a:bodyPr vert="horz" wrap="square" lIns="91440" tIns="45720" rIns="91440" bIns="45720" rtlCol="0" anchor="ctr">
            <a:spAutoFit/>
          </a:bodyPr>
          <a:lstStyle>
            <a:lvl1pPr>
              <a:defRPr sz="2799"/>
            </a:lvl1pPr>
          </a:lstStyle>
          <a:p>
            <a:r>
              <a:rPr dirty="0"/>
              <a:t>5-4-3-2-1 Grounding Technique</a:t>
            </a:r>
            <a:r>
              <a:rPr lang="en-US" dirty="0"/>
              <a:t>s to help get back to the here and now</a:t>
            </a:r>
            <a:endParaRPr dirty="0"/>
          </a:p>
        </p:txBody>
      </p:sp>
      <p:sp>
        <p:nvSpPr>
          <p:cNvPr id="4" name="Content Placeholder 3"/>
          <p:cNvSpPr>
            <a:spLocks noGrp="1"/>
          </p:cNvSpPr>
          <p:nvPr>
            <p:ph sz="half" idx="11"/>
          </p:nvPr>
        </p:nvSpPr>
        <p:spPr>
          <a:xfrm>
            <a:off x="475597" y="1729898"/>
            <a:ext cx="11240805" cy="4610942"/>
          </a:xfrm>
        </p:spPr>
        <p:txBody>
          <a:bodyPr>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sz="2400" dirty="0"/>
              <a:t>Name 5 things you can see.</a:t>
            </a:r>
            <a:endParaRPr lang="en-US" sz="2400" dirty="0"/>
          </a:p>
          <a:p>
            <a:pPr>
              <a:buFont typeface="Arial" pitchFamily="34" charset="0"/>
              <a:buChar char="•"/>
            </a:pPr>
            <a:endParaRPr sz="2400" dirty="0"/>
          </a:p>
          <a:p>
            <a:pPr>
              <a:buFont typeface="Arial" pitchFamily="34" charset="0"/>
              <a:buChar char="•"/>
            </a:pPr>
            <a:r>
              <a:rPr sz="2400" dirty="0"/>
              <a:t>Name 4 things you can feel.</a:t>
            </a:r>
            <a:endParaRPr lang="en-US" sz="2400" dirty="0"/>
          </a:p>
          <a:p>
            <a:pPr>
              <a:buFont typeface="Arial" pitchFamily="34" charset="0"/>
              <a:buChar char="•"/>
            </a:pPr>
            <a:endParaRPr sz="2400" dirty="0"/>
          </a:p>
          <a:p>
            <a:pPr>
              <a:buFont typeface="Arial" pitchFamily="34" charset="0"/>
              <a:buChar char="•"/>
            </a:pPr>
            <a:r>
              <a:rPr sz="2400" dirty="0"/>
              <a:t>Name 3 things you can hear.</a:t>
            </a:r>
            <a:endParaRPr lang="en-US" sz="2400" dirty="0"/>
          </a:p>
          <a:p>
            <a:pPr>
              <a:buFont typeface="Arial" pitchFamily="34" charset="0"/>
              <a:buChar char="•"/>
            </a:pPr>
            <a:endParaRPr sz="2400" dirty="0"/>
          </a:p>
          <a:p>
            <a:pPr>
              <a:buFont typeface="Arial" pitchFamily="34" charset="0"/>
              <a:buChar char="•"/>
            </a:pPr>
            <a:r>
              <a:rPr sz="2400" dirty="0"/>
              <a:t>Name 2 things you can smell.</a:t>
            </a:r>
            <a:endParaRPr lang="en-US" sz="2400" dirty="0"/>
          </a:p>
          <a:p>
            <a:pPr>
              <a:buFont typeface="Arial" pitchFamily="34" charset="0"/>
              <a:buChar char="•"/>
            </a:pPr>
            <a:endParaRPr sz="2400" dirty="0"/>
          </a:p>
          <a:p>
            <a:pPr>
              <a:buFont typeface="Arial" pitchFamily="34" charset="0"/>
              <a:buChar char="•"/>
            </a:pPr>
            <a:r>
              <a:rPr sz="2400" dirty="0"/>
              <a:t>Name 1 thing you can taste.</a:t>
            </a:r>
          </a:p>
        </p:txBody>
      </p:sp>
      <p:pic>
        <p:nvPicPr>
          <p:cNvPr id="3" name="Picture 2">
            <a:extLst>
              <a:ext uri="{FF2B5EF4-FFF2-40B4-BE49-F238E27FC236}">
                <a16:creationId xmlns:a16="http://schemas.microsoft.com/office/drawing/2014/main" id="{FA2D325A-3E07-9C0D-2CA0-25B5F41C0694}"/>
              </a:ext>
            </a:extLst>
          </p:cNvPr>
          <p:cNvPicPr>
            <a:picLocks noChangeAspect="1"/>
          </p:cNvPicPr>
          <p:nvPr/>
        </p:nvPicPr>
        <p:blipFill>
          <a:blip r:embed="rId3"/>
          <a:stretch>
            <a:fillRect/>
          </a:stretch>
        </p:blipFill>
        <p:spPr>
          <a:xfrm>
            <a:off x="7008816" y="1294727"/>
            <a:ext cx="2037853" cy="5046113"/>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930141" y="359529"/>
            <a:ext cx="10441760" cy="523092"/>
          </a:xfrm>
          <a:prstGeom prst="rect">
            <a:avLst/>
          </a:prstGeom>
        </p:spPr>
        <p:txBody>
          <a:bodyPr vert="horz" lIns="91440" tIns="45720" rIns="91440" bIns="45720" rtlCol="0" anchor="ctr">
            <a:spAutoFit/>
          </a:bodyPr>
          <a:lstStyle>
            <a:lvl1pPr>
              <a:defRPr sz="2799"/>
            </a:lvl1pPr>
          </a:lstStyle>
          <a:p>
            <a:r>
              <a:rPr dirty="0"/>
              <a:t>Stages of Escalation: </a:t>
            </a:r>
            <a:r>
              <a:rPr lang="en-US" dirty="0"/>
              <a:t>The Triple A of Stress Reaction</a:t>
            </a:r>
            <a:endParaRPr dirty="0"/>
          </a:p>
        </p:txBody>
      </p:sp>
      <p:pic>
        <p:nvPicPr>
          <p:cNvPr id="4" name="Content Placeholder 3|0|0"/>
          <p:cNvPicPr>
            <a:picLocks noGrp="1" noChangeAspect="1"/>
          </p:cNvPicPr>
          <p:nvPr>
            <p:ph sz="half" idx="11"/>
          </p:nvPr>
        </p:nvPicPr>
        <p:blipFill>
          <a:blip r:embed="rId2"/>
          <a:stretch>
            <a:fillRect/>
          </a:stretch>
        </p:blipFill>
        <p:spPr>
          <a:xfrm>
            <a:off x="530619" y="1329275"/>
            <a:ext cx="11240805" cy="4898864"/>
          </a:xfrm>
          <a:prstGeom prst="rect">
            <a:avLst/>
          </a:prstGeom>
        </p:spPr>
      </p:pic>
      <p:sp>
        <p:nvSpPr>
          <p:cNvPr id="2" name="TextBox 1">
            <a:extLst>
              <a:ext uri="{FF2B5EF4-FFF2-40B4-BE49-F238E27FC236}">
                <a16:creationId xmlns:a16="http://schemas.microsoft.com/office/drawing/2014/main" id="{FCFC9F71-1EAC-87AA-18A8-56E6BFAFE992}"/>
              </a:ext>
            </a:extLst>
          </p:cNvPr>
          <p:cNvSpPr txBox="1"/>
          <p:nvPr/>
        </p:nvSpPr>
        <p:spPr>
          <a:xfrm>
            <a:off x="4387273" y="1699491"/>
            <a:ext cx="6132945" cy="923330"/>
          </a:xfrm>
          <a:prstGeom prst="rect">
            <a:avLst/>
          </a:prstGeom>
          <a:noFill/>
        </p:spPr>
        <p:txBody>
          <a:bodyPr wrap="square" rtlCol="0">
            <a:spAutoFit/>
          </a:bodyPr>
          <a:lstStyle/>
          <a:p>
            <a:r>
              <a:rPr lang="en-US" dirty="0"/>
              <a:t>Follows untreated or heightened agitation.  Individual displays:  -Physical violence towards self or others   </a:t>
            </a:r>
          </a:p>
          <a:p>
            <a:r>
              <a:rPr lang="en-US" dirty="0"/>
              <a:t>               -Inability to problem solve</a:t>
            </a:r>
          </a:p>
        </p:txBody>
      </p:sp>
      <p:sp>
        <p:nvSpPr>
          <p:cNvPr id="3" name="TextBox 2">
            <a:extLst>
              <a:ext uri="{FF2B5EF4-FFF2-40B4-BE49-F238E27FC236}">
                <a16:creationId xmlns:a16="http://schemas.microsoft.com/office/drawing/2014/main" id="{4FEE353F-6B2F-A7EE-B60E-C906B6E76F95}"/>
              </a:ext>
            </a:extLst>
          </p:cNvPr>
          <p:cNvSpPr txBox="1"/>
          <p:nvPr/>
        </p:nvSpPr>
        <p:spPr>
          <a:xfrm>
            <a:off x="4996873" y="3269673"/>
            <a:ext cx="5708072" cy="1200329"/>
          </a:xfrm>
          <a:prstGeom prst="rect">
            <a:avLst/>
          </a:prstGeom>
          <a:noFill/>
        </p:spPr>
        <p:txBody>
          <a:bodyPr wrap="square" rtlCol="0">
            <a:spAutoFit/>
          </a:bodyPr>
          <a:lstStyle/>
          <a:p>
            <a:r>
              <a:rPr lang="en-US" dirty="0"/>
              <a:t>Indications of untreated or heightened state of anxiety:  -Yelling               -Swearing           -Threats</a:t>
            </a:r>
          </a:p>
          <a:p>
            <a:r>
              <a:rPr lang="en-US" dirty="0"/>
              <a:t>              -Increased restlessness</a:t>
            </a:r>
          </a:p>
          <a:p>
            <a:r>
              <a:rPr lang="en-US" dirty="0"/>
              <a:t>              -Limited ability to problem solve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387237"/>
            <a:ext cx="10441760" cy="523092"/>
          </a:xfrm>
          <a:prstGeom prst="rect">
            <a:avLst/>
          </a:prstGeom>
        </p:spPr>
        <p:txBody>
          <a:bodyPr vert="horz" lIns="91440" tIns="45720" rIns="91440" bIns="45720" rtlCol="0" anchor="ctr">
            <a:spAutoFit/>
          </a:bodyPr>
          <a:lstStyle>
            <a:lvl1pPr>
              <a:defRPr sz="2799"/>
            </a:lvl1pPr>
          </a:lstStyle>
          <a:p>
            <a:r>
              <a:rPr dirty="0"/>
              <a:t>Sensory Grounding</a:t>
            </a:r>
            <a:r>
              <a:rPr lang="en-US" dirty="0"/>
              <a:t>-Tips</a:t>
            </a:r>
            <a:endParaRPr dirty="0"/>
          </a:p>
        </p:txBody>
      </p:sp>
      <p:sp>
        <p:nvSpPr>
          <p:cNvPr id="4" name="Content Placeholder 3"/>
          <p:cNvSpPr>
            <a:spLocks noGrp="1"/>
          </p:cNvSpPr>
          <p:nvPr>
            <p:ph sz="half" idx="11"/>
          </p:nvPr>
        </p:nvSpPr>
        <p:spPr>
          <a:xfrm>
            <a:off x="530619" y="1294727"/>
            <a:ext cx="9989599" cy="3578865"/>
          </a:xfrm>
        </p:spPr>
        <p:txBody>
          <a:bodyPr vert="horz" wrap="square" lIns="91440" tIns="45720" rIns="91440" bIns="45720" rtlCol="0" anchor="t">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marL="340995" indent="-340995"/>
            <a:r>
              <a:rPr sz="2400" dirty="0"/>
              <a:t>Hold an ice cube.</a:t>
            </a:r>
            <a:endParaRPr lang="en-US" sz="2400" dirty="0">
              <a:ea typeface="Calibri"/>
              <a:cs typeface="Calibri"/>
            </a:endParaRPr>
          </a:p>
          <a:p>
            <a:pPr marL="340995" indent="-340995"/>
            <a:r>
              <a:rPr sz="2400" dirty="0"/>
              <a:t>Bite into a lemon or other fruit</a:t>
            </a:r>
            <a:r>
              <a:rPr lang="en-US" sz="2400" dirty="0"/>
              <a:t>.</a:t>
            </a:r>
            <a:endParaRPr sz="2400" dirty="0">
              <a:ea typeface="Calibri"/>
              <a:cs typeface="Calibri"/>
            </a:endParaRPr>
          </a:p>
          <a:p>
            <a:pPr marL="340995" indent="-340995"/>
            <a:r>
              <a:rPr sz="2400" dirty="0"/>
              <a:t>Place hands in water.</a:t>
            </a:r>
            <a:endParaRPr sz="2400" dirty="0">
              <a:ea typeface="Calibri"/>
              <a:cs typeface="Calibri"/>
            </a:endParaRPr>
          </a:p>
          <a:p>
            <a:pPr marL="340995" indent="-340995"/>
            <a:r>
              <a:rPr sz="2400" dirty="0"/>
              <a:t>Pick up item near you and note its shape, feel, and texture.</a:t>
            </a:r>
            <a:endParaRPr sz="2400" dirty="0">
              <a:ea typeface="Calibri"/>
              <a:cs typeface="Calibri"/>
            </a:endParaRPr>
          </a:p>
          <a:p>
            <a:pPr marL="340995" indent="-340995"/>
            <a:r>
              <a:rPr sz="2400" dirty="0"/>
              <a:t>Inhale a strong scent.</a:t>
            </a:r>
            <a:endParaRPr sz="2400" dirty="0">
              <a:ea typeface="Calibri"/>
              <a:cs typeface="Calibri"/>
            </a:endParaRPr>
          </a:p>
          <a:p>
            <a:pPr marL="340995" indent="-340995"/>
            <a:r>
              <a:rPr sz="2400" dirty="0"/>
              <a:t>Slowly trace an outline around your fingers.</a:t>
            </a:r>
            <a:endParaRPr sz="2400" dirty="0">
              <a:ea typeface="Calibri"/>
              <a:cs typeface="Calibri"/>
            </a:endParaRPr>
          </a:p>
          <a:p>
            <a:pPr marL="340995" indent="-340995"/>
            <a:r>
              <a:rPr sz="2400" dirty="0"/>
              <a:t>Stroke a pet.</a:t>
            </a:r>
            <a:endParaRPr sz="2400" dirty="0">
              <a:ea typeface="Calibri"/>
              <a:cs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EBA4-AEE5-0C9D-7A4D-000E68401918}"/>
              </a:ext>
            </a:extLst>
          </p:cNvPr>
          <p:cNvSpPr>
            <a:spLocks noGrp="1"/>
          </p:cNvSpPr>
          <p:nvPr>
            <p:ph type="title"/>
          </p:nvPr>
        </p:nvSpPr>
        <p:spPr>
          <a:xfrm>
            <a:off x="677334" y="609600"/>
            <a:ext cx="8596668" cy="951345"/>
          </a:xfrm>
        </p:spPr>
        <p:txBody>
          <a:bodyPr/>
          <a:lstStyle/>
          <a:p>
            <a:r>
              <a:rPr lang="en-US" dirty="0"/>
              <a:t>PURPOSE</a:t>
            </a:r>
          </a:p>
        </p:txBody>
      </p:sp>
      <p:sp>
        <p:nvSpPr>
          <p:cNvPr id="3" name="Content Placeholder 2">
            <a:extLst>
              <a:ext uri="{FF2B5EF4-FFF2-40B4-BE49-F238E27FC236}">
                <a16:creationId xmlns:a16="http://schemas.microsoft.com/office/drawing/2014/main" id="{53B4AC12-A4A0-0932-50AC-34AD30068BD3}"/>
              </a:ext>
            </a:extLst>
          </p:cNvPr>
          <p:cNvSpPr>
            <a:spLocks noGrp="1"/>
          </p:cNvSpPr>
          <p:nvPr>
            <p:ph idx="1"/>
          </p:nvPr>
        </p:nvSpPr>
        <p:spPr>
          <a:xfrm>
            <a:off x="677334" y="1791135"/>
            <a:ext cx="8596668" cy="4332575"/>
          </a:xfrm>
        </p:spPr>
        <p:txBody>
          <a:bodyPr>
            <a:normAutofit/>
          </a:bodyPr>
          <a:lstStyle/>
          <a:p>
            <a:r>
              <a:rPr lang="en-US" sz="2400" dirty="0">
                <a:cs typeface="Calibri" pitchFamily="34" charset="0"/>
              </a:rPr>
              <a:t>Be able to self-assess and respond to the Triple A of stress and trauma</a:t>
            </a:r>
          </a:p>
          <a:p>
            <a:r>
              <a:rPr lang="en-US" sz="2400" dirty="0">
                <a:cs typeface="Calibri" pitchFamily="34" charset="0"/>
              </a:rPr>
              <a:t>Use de-escalation techniques and engagement strategies to protect yourself and your family</a:t>
            </a:r>
          </a:p>
          <a:p>
            <a:r>
              <a:rPr lang="en-US" sz="2400" dirty="0">
                <a:cs typeface="Calibri" pitchFamily="34" charset="0"/>
              </a:rPr>
              <a:t>Build trust with family and friends and ASK for help-You do not even need to say it out loud:  </a:t>
            </a:r>
          </a:p>
          <a:p>
            <a:pPr lvl="1"/>
            <a:r>
              <a:rPr lang="en-US" sz="2200" dirty="0">
                <a:cs typeface="Calibri" pitchFamily="34" charset="0"/>
              </a:rPr>
              <a:t>Hey, want to BBQ? I just need to be around people.  </a:t>
            </a:r>
          </a:p>
          <a:p>
            <a:pPr lvl="1"/>
            <a:r>
              <a:rPr lang="en-US" sz="2200" dirty="0">
                <a:cs typeface="Calibri" pitchFamily="34" charset="0"/>
              </a:rPr>
              <a:t>Go for a ride?  I’m getting bored being at home all the time.  </a:t>
            </a:r>
          </a:p>
          <a:p>
            <a:pPr lvl="1"/>
            <a:r>
              <a:rPr lang="en-US" sz="2200" dirty="0">
                <a:cs typeface="Calibri" pitchFamily="34" charset="0"/>
              </a:rPr>
              <a:t>What are you doing?  Need some help?</a:t>
            </a:r>
          </a:p>
          <a:p>
            <a:endParaRPr lang="en-US" dirty="0"/>
          </a:p>
        </p:txBody>
      </p:sp>
    </p:spTree>
    <p:extLst>
      <p:ext uri="{BB962C8B-B14F-4D97-AF65-F5344CB8AC3E}">
        <p14:creationId xmlns:p14="http://schemas.microsoft.com/office/powerpoint/2010/main" val="206222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408781"/>
            <a:ext cx="10441760" cy="480003"/>
          </a:xfrm>
          <a:prstGeom prst="rect">
            <a:avLst/>
          </a:prstGeom>
        </p:spPr>
        <p:txBody>
          <a:bodyPr vert="horz" lIns="91440" tIns="45720" rIns="91440" bIns="45720" rtlCol="0" anchor="ctr">
            <a:spAutoFit/>
          </a:bodyPr>
          <a:lstStyle>
            <a:lvl1pPr>
              <a:defRPr sz="2799"/>
            </a:lvl1pPr>
          </a:lstStyle>
          <a:p>
            <a:r>
              <a:t>Positive Affirmations</a:t>
            </a:r>
          </a:p>
        </p:txBody>
      </p:sp>
      <p:sp>
        <p:nvSpPr>
          <p:cNvPr id="4" name="Content Placeholder 3"/>
          <p:cNvSpPr>
            <a:spLocks noGrp="1"/>
          </p:cNvSpPr>
          <p:nvPr>
            <p:ph sz="half" idx="11"/>
          </p:nvPr>
        </p:nvSpPr>
        <p:spPr>
          <a:xfrm>
            <a:off x="530620" y="1294727"/>
            <a:ext cx="9195272" cy="3062826"/>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sz="2400" dirty="0"/>
              <a:t>I am enough.</a:t>
            </a:r>
          </a:p>
          <a:p>
            <a:pPr>
              <a:buFont typeface="Arial" pitchFamily="34" charset="0"/>
              <a:buChar char="•"/>
            </a:pPr>
            <a:r>
              <a:rPr sz="2400" dirty="0"/>
              <a:t>I'm learning to love myself.</a:t>
            </a:r>
          </a:p>
          <a:p>
            <a:pPr>
              <a:buFont typeface="Arial" pitchFamily="34" charset="0"/>
              <a:buChar char="•"/>
            </a:pPr>
            <a:r>
              <a:rPr sz="2400" dirty="0"/>
              <a:t>I choose happiness.</a:t>
            </a:r>
          </a:p>
          <a:p>
            <a:pPr>
              <a:buFont typeface="Arial" pitchFamily="34" charset="0"/>
              <a:buChar char="•"/>
            </a:pPr>
            <a:r>
              <a:rPr sz="2400" dirty="0"/>
              <a:t>I have strength and power to take whatever comes my way.</a:t>
            </a:r>
          </a:p>
          <a:p>
            <a:pPr>
              <a:buFont typeface="Arial" pitchFamily="34" charset="0"/>
              <a:buChar char="•"/>
            </a:pPr>
            <a:r>
              <a:rPr sz="2400" dirty="0"/>
              <a:t>I can do challenging things.</a:t>
            </a:r>
          </a:p>
          <a:p>
            <a:pPr>
              <a:buFont typeface="Arial" pitchFamily="34" charset="0"/>
              <a:buChar char="•"/>
            </a:pPr>
            <a:r>
              <a:rPr sz="2400" dirty="0"/>
              <a:t>I am grateful for this day and the many possibilities it affords.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399539" y="502697"/>
            <a:ext cx="7883006" cy="938719"/>
          </a:xfrm>
          <a:prstGeom prst="rect">
            <a:avLst/>
          </a:prstGeom>
        </p:spPr>
        <p:txBody>
          <a:bodyPr vert="horz" wrap="square" lIns="91440" tIns="45720" rIns="91440" bIns="45720" rtlCol="0" anchor="ctr">
            <a:spAutoFit/>
          </a:bodyPr>
          <a:lstStyle>
            <a:lvl1pPr>
              <a:defRPr sz="2799"/>
            </a:lvl1pPr>
          </a:lstStyle>
          <a:p>
            <a:r>
              <a:rPr lang="en-US" sz="2750" dirty="0">
                <a:latin typeface="Segoe UI Semibold"/>
                <a:cs typeface="Segoe UI Semibold"/>
              </a:rPr>
              <a:t>Engagement Pillars-What family and friends can do to help</a:t>
            </a:r>
            <a:endParaRPr lang="en-US" dirty="0"/>
          </a:p>
        </p:txBody>
      </p:sp>
      <p:sp>
        <p:nvSpPr>
          <p:cNvPr id="4" name="Content Placeholder 3"/>
          <p:cNvSpPr>
            <a:spLocks noGrp="1"/>
          </p:cNvSpPr>
          <p:nvPr>
            <p:ph sz="half" idx="11"/>
          </p:nvPr>
        </p:nvSpPr>
        <p:spPr>
          <a:xfrm>
            <a:off x="262765" y="2089054"/>
            <a:ext cx="5452235" cy="3447098"/>
          </a:xfrm>
        </p:spPr>
        <p:txBody>
          <a:bodyPr vert="horz" wrap="square" lIns="91440" tIns="45720" rIns="91440" bIns="45720" rtlCol="0" anchor="t">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marL="340995" indent="-340995"/>
            <a:r>
              <a:rPr lang="en-US" sz="2400" dirty="0">
                <a:ea typeface="Calibri"/>
                <a:cs typeface="Calibri"/>
              </a:rPr>
              <a:t>General engagement practices.</a:t>
            </a:r>
            <a:endParaRPr lang="en-US" sz="2400" dirty="0"/>
          </a:p>
          <a:p>
            <a:pPr marL="340995" indent="-340995"/>
            <a:r>
              <a:rPr lang="en-US" sz="2400" dirty="0">
                <a:ea typeface="Calibri"/>
                <a:cs typeface="Calibri"/>
              </a:rPr>
              <a:t>Generate hope.</a:t>
            </a:r>
          </a:p>
          <a:p>
            <a:pPr marL="340995" indent="-340995"/>
            <a:r>
              <a:rPr lang="en-US" sz="2400" dirty="0">
                <a:ea typeface="Calibri"/>
                <a:cs typeface="Calibri"/>
              </a:rPr>
              <a:t>Do something useful.</a:t>
            </a:r>
          </a:p>
          <a:p>
            <a:pPr marL="340995" indent="-340995"/>
            <a:r>
              <a:rPr lang="en-US" sz="2400" dirty="0"/>
              <a:t>Validate.</a:t>
            </a:r>
            <a:endParaRPr lang="en-US" sz="2400" dirty="0">
              <a:ea typeface="Calibri"/>
              <a:cs typeface="Calibri"/>
            </a:endParaRPr>
          </a:p>
          <a:p>
            <a:pPr marL="340995" indent="-340995"/>
            <a:endParaRPr lang="en-US" sz="2400" dirty="0">
              <a:ea typeface="Calibri"/>
              <a:cs typeface="Calibri"/>
            </a:endParaRPr>
          </a:p>
          <a:p>
            <a:pPr marL="340995" indent="-340995"/>
            <a:endParaRPr lang="en-US" sz="2400" dirty="0">
              <a:ea typeface="Calibri"/>
              <a:cs typeface="Calibri"/>
            </a:endParaRPr>
          </a:p>
          <a:p>
            <a:pPr marL="0" indent="0">
              <a:buNone/>
            </a:pPr>
            <a:r>
              <a:rPr lang="en-US" sz="2400" dirty="0">
                <a:ea typeface="Calibri"/>
                <a:cs typeface="Calibri"/>
              </a:rPr>
              <a:t>What do these look like in practice?</a:t>
            </a:r>
          </a:p>
        </p:txBody>
      </p:sp>
      <p:pic>
        <p:nvPicPr>
          <p:cNvPr id="3074" name="Picture 2">
            <a:extLst>
              <a:ext uri="{FF2B5EF4-FFF2-40B4-BE49-F238E27FC236}">
                <a16:creationId xmlns:a16="http://schemas.microsoft.com/office/drawing/2014/main" id="{06915631-4B10-5E95-5220-3ACEFA34B1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7" t="-1" r="5692" b="9683"/>
          <a:stretch/>
        </p:blipFill>
        <p:spPr bwMode="auto">
          <a:xfrm>
            <a:off x="6440661" y="1230085"/>
            <a:ext cx="5098195" cy="51252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690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930140" y="340875"/>
            <a:ext cx="10441760" cy="953851"/>
          </a:xfrm>
          <a:prstGeom prst="rect">
            <a:avLst/>
          </a:prstGeom>
        </p:spPr>
        <p:txBody>
          <a:bodyPr vert="horz" lIns="91440" tIns="45720" rIns="91440" bIns="45720" rtlCol="0" anchor="ctr">
            <a:spAutoFit/>
          </a:bodyPr>
          <a:lstStyle>
            <a:lvl1pPr>
              <a:defRPr sz="2799"/>
            </a:lvl1pPr>
          </a:lstStyle>
          <a:p>
            <a:r>
              <a:rPr lang="en-US" dirty="0"/>
              <a:t>How to bring about positive </a:t>
            </a:r>
            <a:r>
              <a:rPr dirty="0"/>
              <a:t>Behavior Change</a:t>
            </a:r>
            <a:br>
              <a:rPr lang="en-US" dirty="0"/>
            </a:br>
            <a:r>
              <a:rPr lang="en-US" dirty="0"/>
              <a:t>It could take hours, days, weeks or even months!</a:t>
            </a:r>
            <a:endParaRPr dirty="0"/>
          </a:p>
        </p:txBody>
      </p:sp>
      <p:pic>
        <p:nvPicPr>
          <p:cNvPr id="4" name="Content Placeholder 3|975|573"/>
          <p:cNvPicPr>
            <a:picLocks noGrp="1" noChangeAspect="1"/>
          </p:cNvPicPr>
          <p:nvPr>
            <p:ph sz="half" idx="11"/>
          </p:nvPr>
        </p:nvPicPr>
        <p:blipFill>
          <a:blip r:embed="rId2"/>
          <a:stretch>
            <a:fillRect/>
          </a:stretch>
        </p:blipFill>
        <p:spPr>
          <a:xfrm>
            <a:off x="1657196" y="1294726"/>
            <a:ext cx="8987648" cy="49679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DE48-5303-8E34-D243-999B2511C032}"/>
              </a:ext>
            </a:extLst>
          </p:cNvPr>
          <p:cNvSpPr>
            <a:spLocks noGrp="1"/>
          </p:cNvSpPr>
          <p:nvPr>
            <p:ph type="title"/>
          </p:nvPr>
        </p:nvSpPr>
        <p:spPr/>
        <p:txBody>
          <a:bodyPr/>
          <a:lstStyle/>
          <a:p>
            <a:r>
              <a:rPr lang="en-US"/>
              <a:t>Responding to Escalation</a:t>
            </a:r>
          </a:p>
        </p:txBody>
      </p:sp>
      <p:sp>
        <p:nvSpPr>
          <p:cNvPr id="3" name="Content Placeholder 2">
            <a:extLst>
              <a:ext uri="{FF2B5EF4-FFF2-40B4-BE49-F238E27FC236}">
                <a16:creationId xmlns:a16="http://schemas.microsoft.com/office/drawing/2014/main" id="{6947BE48-0E65-6972-BFA4-1D5C8B02B2B9}"/>
              </a:ext>
            </a:extLst>
          </p:cNvPr>
          <p:cNvSpPr>
            <a:spLocks noGrp="1"/>
          </p:cNvSpPr>
          <p:nvPr>
            <p:ph sz="quarter" idx="10"/>
          </p:nvPr>
        </p:nvSpPr>
        <p:spPr>
          <a:xfrm>
            <a:off x="810484" y="1324593"/>
            <a:ext cx="9035480" cy="5048461"/>
          </a:xfrm>
        </p:spPr>
        <p:txBody>
          <a:bodyPr vert="horz" lIns="91440" tIns="45720" rIns="91440" bIns="45720" rtlCol="0" anchor="t">
            <a:normAutofit/>
          </a:bodyPr>
          <a:lstStyle/>
          <a:p>
            <a:pPr marL="0" indent="0">
              <a:buNone/>
            </a:pPr>
            <a:r>
              <a:rPr lang="en-US" sz="2400" dirty="0"/>
              <a:t>What are some ways you can constructively respond to escalating behavior?</a:t>
            </a:r>
          </a:p>
        </p:txBody>
      </p:sp>
      <p:pic>
        <p:nvPicPr>
          <p:cNvPr id="4100" name="Picture 4" descr="What It Feels Like to Live With PTSD | Camino Recovery Spain">
            <a:extLst>
              <a:ext uri="{FF2B5EF4-FFF2-40B4-BE49-F238E27FC236}">
                <a16:creationId xmlns:a16="http://schemas.microsoft.com/office/drawing/2014/main" id="{E4B7DF7F-8644-51BC-045B-B2A12A901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932" y="1829678"/>
            <a:ext cx="3662943" cy="24375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TSD Triggers - Free by the Sea - Ocean ...">
            <a:extLst>
              <a:ext uri="{FF2B5EF4-FFF2-40B4-BE49-F238E27FC236}">
                <a16:creationId xmlns:a16="http://schemas.microsoft.com/office/drawing/2014/main" id="{F1A66BFB-D107-63A8-31A1-D63B8F9DD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403" y="4286076"/>
            <a:ext cx="3662943" cy="24375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ymptoms of Complex Post-Traumatic Stress Disorder (CPTSD)">
            <a:extLst>
              <a:ext uri="{FF2B5EF4-FFF2-40B4-BE49-F238E27FC236}">
                <a16:creationId xmlns:a16="http://schemas.microsoft.com/office/drawing/2014/main" id="{01ACA08D-4D86-0BC4-D420-D0116628B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387" y="2490501"/>
            <a:ext cx="3656283" cy="24375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87895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1667394" y="291116"/>
            <a:ext cx="10441760" cy="705642"/>
          </a:xfrm>
          <a:prstGeom prst="rect">
            <a:avLst/>
          </a:prstGeom>
        </p:spPr>
        <p:txBody>
          <a:bodyPr vert="horz" lIns="91440" tIns="45720" rIns="91440" bIns="45720" rtlCol="0" anchor="ctr">
            <a:spAutoFit/>
          </a:bodyPr>
          <a:lstStyle/>
          <a:p>
            <a:r>
              <a:rPr dirty="0"/>
              <a:t>De-Escalation Strategies</a:t>
            </a:r>
          </a:p>
        </p:txBody>
      </p:sp>
      <p:sp>
        <p:nvSpPr>
          <p:cNvPr id="9" name="Content Placeholder 4"/>
          <p:cNvSpPr>
            <a:spLocks noGrp="1"/>
          </p:cNvSpPr>
          <p:nvPr>
            <p:ph sz="quarter" idx="10"/>
          </p:nvPr>
        </p:nvSpPr>
        <p:spPr>
          <a:xfrm>
            <a:off x="503785" y="1346857"/>
            <a:ext cx="5207951" cy="4057521"/>
          </a:xfrm>
        </p:spPr>
        <p:txBody>
          <a:bodyPr>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sz="2400" dirty="0"/>
              <a:t>Respect personal space.</a:t>
            </a:r>
          </a:p>
          <a:p>
            <a:pPr>
              <a:buFont typeface="Arial" pitchFamily="34" charset="0"/>
              <a:buChar char="•"/>
            </a:pPr>
            <a:r>
              <a:rPr sz="2400" dirty="0"/>
              <a:t>Do not be provocative</a:t>
            </a:r>
            <a:r>
              <a:rPr lang="en-US" sz="2400" dirty="0"/>
              <a:t> or argumentative</a:t>
            </a:r>
            <a:r>
              <a:rPr sz="2400" dirty="0"/>
              <a:t>.</a:t>
            </a:r>
          </a:p>
          <a:p>
            <a:pPr>
              <a:buFont typeface="Arial" pitchFamily="34" charset="0"/>
              <a:buChar char="•"/>
            </a:pPr>
            <a:r>
              <a:rPr sz="2400" dirty="0"/>
              <a:t>Establish verbal contact</a:t>
            </a:r>
            <a:r>
              <a:rPr lang="en-US" sz="2400" dirty="0"/>
              <a:t>-Establish that rapport</a:t>
            </a:r>
            <a:r>
              <a:rPr sz="2400" dirty="0"/>
              <a:t>.</a:t>
            </a:r>
            <a:r>
              <a:rPr lang="en-US" sz="2400" dirty="0"/>
              <a:t>  Rapport builds trust.  Trust  </a:t>
            </a:r>
            <a:endParaRPr sz="2400" dirty="0"/>
          </a:p>
          <a:p>
            <a:pPr>
              <a:buFont typeface="Arial" pitchFamily="34" charset="0"/>
              <a:buChar char="•"/>
            </a:pPr>
            <a:r>
              <a:rPr sz="2400" dirty="0"/>
              <a:t>Be concise.</a:t>
            </a:r>
          </a:p>
          <a:p>
            <a:pPr>
              <a:buFont typeface="Arial" pitchFamily="34" charset="0"/>
              <a:buChar char="•"/>
            </a:pPr>
            <a:r>
              <a:rPr sz="2400" dirty="0"/>
              <a:t>Identify wants and feelings.</a:t>
            </a:r>
            <a:endParaRPr lang="en-US" sz="2400" dirty="0"/>
          </a:p>
          <a:p>
            <a:pPr>
              <a:buFont typeface="Arial" pitchFamily="34" charset="0"/>
              <a:buChar char="•"/>
            </a:pPr>
            <a:r>
              <a:rPr lang="en-US" sz="2400" dirty="0"/>
              <a:t>REACH OUT TO OTHERS!</a:t>
            </a:r>
            <a:endParaRPr sz="2400" dirty="0"/>
          </a:p>
        </p:txBody>
      </p:sp>
      <p:sp>
        <p:nvSpPr>
          <p:cNvPr id="10" name="Content Placeholder 4"/>
          <p:cNvSpPr>
            <a:spLocks noGrp="1"/>
          </p:cNvSpPr>
          <p:nvPr>
            <p:ph sz="quarter" idx="11"/>
          </p:nvPr>
        </p:nvSpPr>
        <p:spPr>
          <a:xfrm>
            <a:off x="5711736" y="1324592"/>
            <a:ext cx="5296997" cy="3559949"/>
          </a:xfrm>
        </p:spPr>
        <p:txBody>
          <a:bodyPr>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sz="2400" dirty="0"/>
              <a:t>Listen closely to what the individual is saying; pay attention.</a:t>
            </a:r>
          </a:p>
          <a:p>
            <a:pPr>
              <a:buFont typeface="Arial" pitchFamily="34" charset="0"/>
              <a:buChar char="•"/>
            </a:pPr>
            <a:r>
              <a:rPr sz="2400" dirty="0"/>
              <a:t>Agree (when you can) or agree to disagree.</a:t>
            </a:r>
          </a:p>
          <a:p>
            <a:pPr>
              <a:buFont typeface="Arial" pitchFamily="34" charset="0"/>
              <a:buChar char="•"/>
            </a:pPr>
            <a:r>
              <a:rPr sz="2400" dirty="0"/>
              <a:t>Offer choices and optimism.</a:t>
            </a:r>
          </a:p>
          <a:p>
            <a:pPr>
              <a:buFont typeface="Arial" pitchFamily="34" charset="0"/>
              <a:buChar char="•"/>
            </a:pPr>
            <a:r>
              <a:rPr sz="2400" dirty="0"/>
              <a:t>Provide hope.</a:t>
            </a:r>
          </a:p>
          <a:p>
            <a:pPr>
              <a:buFont typeface="Arial" pitchFamily="34" charset="0"/>
              <a:buChar char="•"/>
            </a:pPr>
            <a:r>
              <a:rPr sz="2400" dirty="0"/>
              <a:t>Debrief</a:t>
            </a:r>
            <a:r>
              <a:rPr lang="en-US" sz="2400" dirty="0"/>
              <a:t>-Discuss with family members</a:t>
            </a:r>
            <a:endParaRPr sz="24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1667394" y="291116"/>
            <a:ext cx="10441760" cy="705642"/>
          </a:xfrm>
          <a:prstGeom prst="rect">
            <a:avLst/>
          </a:prstGeom>
        </p:spPr>
        <p:txBody>
          <a:bodyPr vert="horz" lIns="91440" tIns="45720" rIns="91440" bIns="45720" rtlCol="0" anchor="ctr">
            <a:spAutoFit/>
          </a:bodyPr>
          <a:lstStyle/>
          <a:p>
            <a:r>
              <a:t>De-Escalation Do's</a:t>
            </a:r>
          </a:p>
        </p:txBody>
      </p:sp>
      <p:sp>
        <p:nvSpPr>
          <p:cNvPr id="9" name="Content Placeholder 4"/>
          <p:cNvSpPr>
            <a:spLocks noGrp="1"/>
          </p:cNvSpPr>
          <p:nvPr>
            <p:ph sz="quarter" idx="10"/>
          </p:nvPr>
        </p:nvSpPr>
        <p:spPr>
          <a:xfrm>
            <a:off x="876569" y="1324593"/>
            <a:ext cx="5207951" cy="1456809"/>
          </a:xfrm>
        </p:spPr>
        <p:txBody>
          <a:bodyPr>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lang="en-US" sz="2400" dirty="0"/>
              <a:t>Be honest</a:t>
            </a:r>
            <a:endParaRPr sz="2400" dirty="0"/>
          </a:p>
          <a:p>
            <a:pPr>
              <a:buFont typeface="Arial" pitchFamily="34" charset="0"/>
              <a:buChar char="•"/>
            </a:pPr>
            <a:r>
              <a:rPr sz="2400" dirty="0"/>
              <a:t>Initiate active listening.</a:t>
            </a:r>
          </a:p>
          <a:p>
            <a:pPr>
              <a:buFont typeface="Arial" pitchFamily="34" charset="0"/>
              <a:buChar char="•"/>
            </a:pPr>
            <a:r>
              <a:rPr sz="2400" dirty="0"/>
              <a:t>Comply with reasonable requests.</a:t>
            </a:r>
          </a:p>
        </p:txBody>
      </p:sp>
      <p:sp>
        <p:nvSpPr>
          <p:cNvPr id="10" name="Content Placeholder 4"/>
          <p:cNvSpPr>
            <a:spLocks noGrp="1"/>
          </p:cNvSpPr>
          <p:nvPr>
            <p:ph sz="quarter" idx="11"/>
          </p:nvPr>
        </p:nvSpPr>
        <p:spPr>
          <a:xfrm>
            <a:off x="876569" y="2839129"/>
            <a:ext cx="5296997" cy="2821285"/>
          </a:xfrm>
        </p:spPr>
        <p:txBody>
          <a:bodyPr>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sz="2400" dirty="0"/>
              <a:t>Listen patiently and paraphrase.</a:t>
            </a:r>
          </a:p>
          <a:p>
            <a:pPr>
              <a:buFont typeface="Arial" pitchFamily="34" charset="0"/>
              <a:buChar char="•"/>
            </a:pPr>
            <a:r>
              <a:rPr sz="2400" dirty="0"/>
              <a:t>Problem-solve and offer solutions instead of taking control.</a:t>
            </a:r>
          </a:p>
          <a:p>
            <a:pPr>
              <a:buFont typeface="Arial" pitchFamily="34" charset="0"/>
              <a:buChar char="•"/>
            </a:pPr>
            <a:r>
              <a:rPr sz="2400" dirty="0"/>
              <a:t>Ask how you can help.</a:t>
            </a:r>
          </a:p>
          <a:p>
            <a:pPr>
              <a:buFont typeface="Arial" pitchFamily="34" charset="0"/>
              <a:buChar char="•"/>
            </a:pPr>
            <a:r>
              <a:rPr sz="2400" dirty="0"/>
              <a:t>Affirm their positive qualities.</a:t>
            </a:r>
          </a:p>
          <a:p>
            <a:pPr>
              <a:buFont typeface="Arial" pitchFamily="34" charset="0"/>
              <a:buChar char="•"/>
            </a:pPr>
            <a:r>
              <a:rPr sz="2400" dirty="0"/>
              <a:t>Offer a face-saving way out.</a:t>
            </a:r>
          </a:p>
        </p:txBody>
      </p:sp>
      <p:sp>
        <p:nvSpPr>
          <p:cNvPr id="2" name="TextBox 1">
            <a:extLst>
              <a:ext uri="{FF2B5EF4-FFF2-40B4-BE49-F238E27FC236}">
                <a16:creationId xmlns:a16="http://schemas.microsoft.com/office/drawing/2014/main" id="{B7471E28-EBC6-8ED5-898E-40DA8BE7B8C2}"/>
              </a:ext>
            </a:extLst>
          </p:cNvPr>
          <p:cNvSpPr txBox="1"/>
          <p:nvPr/>
        </p:nvSpPr>
        <p:spPr>
          <a:xfrm>
            <a:off x="6816436" y="1324593"/>
            <a:ext cx="3759200"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t>Reduce stimuli</a:t>
            </a:r>
          </a:p>
          <a:p>
            <a:pPr marL="342900" indent="-342900">
              <a:buFont typeface="Arial" panose="020B0604020202020204" pitchFamily="34" charset="0"/>
              <a:buChar char="•"/>
            </a:pPr>
            <a:r>
              <a:rPr lang="en-US" sz="2400" dirty="0"/>
              <a:t>Get some rest</a:t>
            </a:r>
          </a:p>
          <a:p>
            <a:pPr marL="342900" indent="-342900">
              <a:buFont typeface="Arial" panose="020B0604020202020204" pitchFamily="34" charset="0"/>
              <a:buChar char="•"/>
            </a:pPr>
            <a:r>
              <a:rPr lang="en-US" sz="2400" dirty="0"/>
              <a:t>Eat healthy</a:t>
            </a:r>
          </a:p>
          <a:p>
            <a:pPr marL="342900" indent="-342900">
              <a:buFont typeface="Arial" panose="020B0604020202020204" pitchFamily="34" charset="0"/>
              <a:buChar char="•"/>
            </a:pPr>
            <a:r>
              <a:rPr lang="en-US" sz="2400" dirty="0"/>
              <a:t>Exercise regularly</a:t>
            </a:r>
          </a:p>
          <a:p>
            <a:pPr marL="342900" indent="-342900">
              <a:buFont typeface="Arial" panose="020B0604020202020204" pitchFamily="34" charset="0"/>
              <a:buChar char="•"/>
            </a:pPr>
            <a:r>
              <a:rPr lang="en-US" sz="2400" dirty="0"/>
              <a:t>Spend time with family</a:t>
            </a:r>
          </a:p>
          <a:p>
            <a:pPr marL="342900" indent="-342900">
              <a:buFont typeface="Arial" panose="020B0604020202020204" pitchFamily="34" charset="0"/>
              <a:buChar char="•"/>
            </a:pPr>
            <a:r>
              <a:rPr lang="en-US" sz="2400" dirty="0"/>
              <a:t>Spend time with friends</a:t>
            </a:r>
          </a:p>
          <a:p>
            <a:pPr marL="342900" indent="-342900">
              <a:buFont typeface="Arial" panose="020B0604020202020204" pitchFamily="34" charset="0"/>
              <a:buChar char="•"/>
            </a:pPr>
            <a:r>
              <a:rPr lang="en-US" sz="2400" dirty="0"/>
              <a:t>Spend time working on yourself</a:t>
            </a:r>
          </a:p>
          <a:p>
            <a:pPr marL="342900" indent="-342900">
              <a:buFont typeface="Arial" panose="020B0604020202020204" pitchFamily="34" charset="0"/>
              <a:buChar char="•"/>
            </a:pPr>
            <a:r>
              <a:rPr lang="en-US" sz="2400" dirty="0"/>
              <a:t>Write down your thoughts</a:t>
            </a:r>
          </a:p>
          <a:p>
            <a:pPr marL="342900" indent="-342900">
              <a:buFont typeface="Arial" panose="020B0604020202020204" pitchFamily="34" charset="0"/>
              <a:buChar char="•"/>
            </a:pPr>
            <a:r>
              <a:rPr lang="en-US" sz="2400" dirty="0"/>
              <a:t>Tell others what you are thinking</a:t>
            </a:r>
          </a:p>
          <a:p>
            <a:endParaRPr 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1667394" y="320771"/>
            <a:ext cx="10441760" cy="646331"/>
          </a:xfrm>
          <a:prstGeom prst="rect">
            <a:avLst/>
          </a:prstGeom>
        </p:spPr>
        <p:txBody>
          <a:bodyPr vert="horz" lIns="91440" tIns="45720" rIns="91440" bIns="45720" rtlCol="0" anchor="ctr">
            <a:spAutoFit/>
          </a:bodyPr>
          <a:lstStyle/>
          <a:p>
            <a:r>
              <a:rPr dirty="0"/>
              <a:t>De-Escalation </a:t>
            </a:r>
            <a:r>
              <a:rPr dirty="0" err="1"/>
              <a:t>Do</a:t>
            </a:r>
            <a:r>
              <a:rPr lang="en-US" dirty="0" err="1"/>
              <a:t>nt</a:t>
            </a:r>
            <a:r>
              <a:rPr dirty="0" err="1"/>
              <a:t>'s</a:t>
            </a:r>
            <a:endParaRPr dirty="0"/>
          </a:p>
        </p:txBody>
      </p:sp>
      <p:sp>
        <p:nvSpPr>
          <p:cNvPr id="9" name="Content Placeholder 4"/>
          <p:cNvSpPr>
            <a:spLocks noGrp="1"/>
          </p:cNvSpPr>
          <p:nvPr>
            <p:ph sz="quarter" idx="10"/>
          </p:nvPr>
        </p:nvSpPr>
        <p:spPr>
          <a:xfrm>
            <a:off x="810485" y="1324593"/>
            <a:ext cx="5207951" cy="5498941"/>
          </a:xfrm>
        </p:spPr>
        <p:txBody>
          <a:bodyPr>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lang="en-US" sz="2400" dirty="0"/>
              <a:t>Do not engage in self-destructive behaviors:  (Risk Taking)</a:t>
            </a:r>
          </a:p>
          <a:p>
            <a:pPr lvl="1">
              <a:buFont typeface="Arial" pitchFamily="34" charset="0"/>
              <a:buChar char="•"/>
            </a:pPr>
            <a:r>
              <a:rPr lang="en-US" sz="2200" dirty="0"/>
              <a:t>Excessive drinking</a:t>
            </a:r>
          </a:p>
          <a:p>
            <a:pPr lvl="1">
              <a:buFont typeface="Arial" pitchFamily="34" charset="0"/>
              <a:buChar char="•"/>
            </a:pPr>
            <a:r>
              <a:rPr lang="en-US" sz="2200" dirty="0"/>
              <a:t>Gambling</a:t>
            </a:r>
          </a:p>
          <a:p>
            <a:pPr lvl="1">
              <a:buFont typeface="Arial" pitchFamily="34" charset="0"/>
              <a:buChar char="•"/>
            </a:pPr>
            <a:r>
              <a:rPr lang="en-US" sz="2200" dirty="0"/>
              <a:t>Smoking</a:t>
            </a:r>
          </a:p>
          <a:p>
            <a:pPr lvl="1">
              <a:buFont typeface="Arial" pitchFamily="34" charset="0"/>
              <a:buChar char="•"/>
            </a:pPr>
            <a:r>
              <a:rPr lang="en-US" sz="2200" dirty="0"/>
              <a:t>Driving too fast / unsafe</a:t>
            </a:r>
          </a:p>
          <a:p>
            <a:pPr lvl="1">
              <a:buFont typeface="Arial" pitchFamily="34" charset="0"/>
              <a:buChar char="•"/>
            </a:pPr>
            <a:r>
              <a:rPr lang="en-US" sz="2200" dirty="0"/>
              <a:t>Starting arguments / fights</a:t>
            </a:r>
          </a:p>
          <a:p>
            <a:pPr lvl="1">
              <a:buFont typeface="Arial" pitchFamily="34" charset="0"/>
              <a:buChar char="•"/>
            </a:pPr>
            <a:r>
              <a:rPr lang="en-US" sz="2200" dirty="0"/>
              <a:t>Lash out at others</a:t>
            </a:r>
          </a:p>
          <a:p>
            <a:pPr lvl="1">
              <a:buFont typeface="Arial" pitchFamily="34" charset="0"/>
              <a:buChar char="•"/>
            </a:pPr>
            <a:r>
              <a:rPr lang="en-US" sz="2200" dirty="0"/>
              <a:t>Cutting / harming yourself</a:t>
            </a:r>
          </a:p>
          <a:p>
            <a:pPr lvl="1">
              <a:buFont typeface="Arial" pitchFamily="34" charset="0"/>
              <a:buChar char="•"/>
            </a:pPr>
            <a:r>
              <a:rPr lang="en-US" sz="2200" dirty="0"/>
              <a:t>Over medicating</a:t>
            </a:r>
          </a:p>
          <a:p>
            <a:pPr lvl="1">
              <a:buFont typeface="Arial" pitchFamily="34" charset="0"/>
              <a:buChar char="•"/>
            </a:pPr>
            <a:r>
              <a:rPr lang="en-US" sz="2200" dirty="0"/>
              <a:t>Handling firearms</a:t>
            </a:r>
          </a:p>
          <a:p>
            <a:pPr lvl="1">
              <a:buFont typeface="Arial" pitchFamily="34" charset="0"/>
              <a:buChar char="•"/>
            </a:pPr>
            <a:endParaRPr sz="2200" dirty="0"/>
          </a:p>
        </p:txBody>
      </p:sp>
      <p:pic>
        <p:nvPicPr>
          <p:cNvPr id="4098" name="Picture 2" descr="PTSD Symptoms in Men | Crest View Recovery Center | Asheville, NC">
            <a:extLst>
              <a:ext uri="{FF2B5EF4-FFF2-40B4-BE49-F238E27FC236}">
                <a16:creationId xmlns:a16="http://schemas.microsoft.com/office/drawing/2014/main" id="{EB970D4D-B68C-8273-7A1F-83C085F05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577" y="1118363"/>
            <a:ext cx="3301587" cy="219885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hat Is CPTSD and How Does It Affect You?">
            <a:extLst>
              <a:ext uri="{FF2B5EF4-FFF2-40B4-BE49-F238E27FC236}">
                <a16:creationId xmlns:a16="http://schemas.microsoft.com/office/drawing/2014/main" id="{ADB0D030-F49C-EA9E-24E0-D7D783EE9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267" y="3540781"/>
            <a:ext cx="3358903" cy="20934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910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408781"/>
            <a:ext cx="10441760" cy="480003"/>
          </a:xfrm>
          <a:prstGeom prst="rect">
            <a:avLst/>
          </a:prstGeom>
        </p:spPr>
        <p:txBody>
          <a:bodyPr vert="horz" lIns="91440" tIns="45720" rIns="91440" bIns="45720" rtlCol="0" anchor="ctr">
            <a:spAutoFit/>
          </a:bodyPr>
          <a:lstStyle>
            <a:lvl1pPr>
              <a:defRPr sz="2799"/>
            </a:lvl1pPr>
          </a:lstStyle>
          <a:p>
            <a:r>
              <a:t>De-Escalation Don'ts</a:t>
            </a:r>
          </a:p>
        </p:txBody>
      </p:sp>
      <p:sp>
        <p:nvSpPr>
          <p:cNvPr id="4" name="Content Placeholder 3"/>
          <p:cNvSpPr>
            <a:spLocks noGrp="1"/>
          </p:cNvSpPr>
          <p:nvPr>
            <p:ph sz="half" idx="11"/>
          </p:nvPr>
        </p:nvSpPr>
        <p:spPr>
          <a:xfrm>
            <a:off x="530620" y="1294726"/>
            <a:ext cx="6044352" cy="2546787"/>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sz="2400" dirty="0"/>
              <a:t>Challenge the individual's thinking.</a:t>
            </a:r>
          </a:p>
          <a:p>
            <a:pPr>
              <a:buFont typeface="Arial" pitchFamily="34" charset="0"/>
              <a:buChar char="•"/>
            </a:pPr>
            <a:r>
              <a:rPr sz="2400" dirty="0"/>
              <a:t>Argue.</a:t>
            </a:r>
          </a:p>
          <a:p>
            <a:pPr>
              <a:buFont typeface="Arial" pitchFamily="34" charset="0"/>
              <a:buChar char="•"/>
            </a:pPr>
            <a:r>
              <a:rPr sz="2400" dirty="0"/>
              <a:t>Threaten.</a:t>
            </a:r>
          </a:p>
          <a:p>
            <a:pPr>
              <a:buFont typeface="Arial" pitchFamily="34" charset="0"/>
              <a:buChar char="•"/>
            </a:pPr>
            <a:r>
              <a:rPr sz="2400" dirty="0"/>
              <a:t>Intensely question.</a:t>
            </a:r>
          </a:p>
          <a:p>
            <a:pPr>
              <a:buFont typeface="Arial" pitchFamily="34" charset="0"/>
              <a:buChar char="•"/>
            </a:pPr>
            <a:r>
              <a:rPr sz="2400" dirty="0"/>
              <a:t>Use sarcasm.</a:t>
            </a:r>
          </a:p>
        </p:txBody>
      </p:sp>
      <p:pic>
        <p:nvPicPr>
          <p:cNvPr id="7174" name="Picture 6" descr="3 men fighting outside Stock Photo - Alamy">
            <a:extLst>
              <a:ext uri="{FF2B5EF4-FFF2-40B4-BE49-F238E27FC236}">
                <a16:creationId xmlns:a16="http://schemas.microsoft.com/office/drawing/2014/main" id="{3FFB8CCF-0AFA-0464-BE48-545041F2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796" y="3819695"/>
            <a:ext cx="3588204" cy="262952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en And Women Fighting Together Sitting On The Sofa">
            <a:extLst>
              <a:ext uri="{FF2B5EF4-FFF2-40B4-BE49-F238E27FC236}">
                <a16:creationId xmlns:a16="http://schemas.microsoft.com/office/drawing/2014/main" id="{6148FA4E-CC82-7D99-E429-6054B7D60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60021"/>
            <a:ext cx="4880505" cy="21245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387237"/>
            <a:ext cx="10441760" cy="523092"/>
          </a:xfrm>
          <a:prstGeom prst="rect">
            <a:avLst/>
          </a:prstGeom>
        </p:spPr>
        <p:txBody>
          <a:bodyPr vert="horz" lIns="91440" tIns="45720" rIns="91440" bIns="45720" rtlCol="0" anchor="ctr">
            <a:spAutoFit/>
          </a:bodyPr>
          <a:lstStyle>
            <a:lvl1pPr>
              <a:defRPr sz="2799"/>
            </a:lvl1pPr>
          </a:lstStyle>
          <a:p>
            <a:r>
              <a:rPr lang="en-US" dirty="0"/>
              <a:t>Be PROACTIVE</a:t>
            </a:r>
            <a:endParaRPr dirty="0"/>
          </a:p>
        </p:txBody>
      </p:sp>
      <p:sp>
        <p:nvSpPr>
          <p:cNvPr id="4" name="Content Placeholder 3"/>
          <p:cNvSpPr>
            <a:spLocks noGrp="1"/>
          </p:cNvSpPr>
          <p:nvPr>
            <p:ph sz="half" idx="11"/>
          </p:nvPr>
        </p:nvSpPr>
        <p:spPr>
          <a:xfrm>
            <a:off x="530620" y="1294727"/>
            <a:ext cx="8853526" cy="2693045"/>
          </a:xfrm>
        </p:spPr>
        <p:txBody>
          <a:bodyPr vert="horz" wrap="square" lIns="91440" tIns="45720" rIns="91440" bIns="45720" rtlCol="0" anchor="t">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marL="340995" indent="-340995"/>
            <a:r>
              <a:rPr lang="en-US" sz="2400" dirty="0"/>
              <a:t>Establish a strong friendship with a few trusted friends and family</a:t>
            </a:r>
          </a:p>
          <a:p>
            <a:pPr marL="340995" indent="-340995"/>
            <a:r>
              <a:rPr lang="en-US" sz="2400" dirty="0"/>
              <a:t>Reach Out to others regularly.</a:t>
            </a:r>
          </a:p>
          <a:p>
            <a:pPr marL="340995" indent="-340995"/>
            <a:r>
              <a:rPr lang="en-US" sz="2400" dirty="0">
                <a:cs typeface="Calibri"/>
              </a:rPr>
              <a:t>All things in moderation</a:t>
            </a:r>
          </a:p>
          <a:p>
            <a:pPr marL="340995" indent="-340995"/>
            <a:r>
              <a:rPr lang="en-US" sz="2400" dirty="0">
                <a:cs typeface="Calibri"/>
              </a:rPr>
              <a:t>Idle hands are the devil’s workshop-Meaning do not overthink things.  Instead, stay busy being constructive</a:t>
            </a:r>
            <a:endParaRPr sz="2400" dirty="0">
              <a:cs typeface="Calibri"/>
            </a:endParaRPr>
          </a:p>
        </p:txBody>
      </p:sp>
      <p:pic>
        <p:nvPicPr>
          <p:cNvPr id="6146" name="Picture 2" descr="210th FA Bde. Chaplains host BBQ ...">
            <a:extLst>
              <a:ext uri="{FF2B5EF4-FFF2-40B4-BE49-F238E27FC236}">
                <a16:creationId xmlns:a16="http://schemas.microsoft.com/office/drawing/2014/main" id="{7A5E1970-2169-A64A-6DC2-B956E24BD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064" y="4083510"/>
            <a:ext cx="3600449" cy="23872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10th FA Bde. Chaplains host BBQ ...">
            <a:extLst>
              <a:ext uri="{FF2B5EF4-FFF2-40B4-BE49-F238E27FC236}">
                <a16:creationId xmlns:a16="http://schemas.microsoft.com/office/drawing/2014/main" id="{259AACF6-098F-EFF6-BDF0-136092B44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49" y="4047557"/>
            <a:ext cx="3600449" cy="23872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5C9A-BEB6-96D8-FDEA-5D1976D48292}"/>
              </a:ext>
            </a:extLst>
          </p:cNvPr>
          <p:cNvSpPr>
            <a:spLocks noGrp="1"/>
          </p:cNvSpPr>
          <p:nvPr>
            <p:ph type="title"/>
          </p:nvPr>
        </p:nvSpPr>
        <p:spPr/>
        <p:txBody>
          <a:bodyPr/>
          <a:lstStyle/>
          <a:p>
            <a:r>
              <a:rPr lang="en-US" sz="2750">
                <a:latin typeface="Segoe UI Semibold"/>
                <a:cs typeface="Segoe UI Semibold"/>
              </a:rPr>
              <a:t>Support for Coping</a:t>
            </a:r>
            <a:endParaRPr lang="en-US"/>
          </a:p>
        </p:txBody>
      </p:sp>
      <p:sp>
        <p:nvSpPr>
          <p:cNvPr id="3" name="Content Placeholder 2">
            <a:extLst>
              <a:ext uri="{FF2B5EF4-FFF2-40B4-BE49-F238E27FC236}">
                <a16:creationId xmlns:a16="http://schemas.microsoft.com/office/drawing/2014/main" id="{ACC21DA0-4100-3D7E-3850-E1B9E28BB9B9}"/>
              </a:ext>
            </a:extLst>
          </p:cNvPr>
          <p:cNvSpPr>
            <a:spLocks noGrp="1"/>
          </p:cNvSpPr>
          <p:nvPr>
            <p:ph sz="half" idx="11"/>
          </p:nvPr>
        </p:nvSpPr>
        <p:spPr>
          <a:xfrm>
            <a:off x="529168" y="1294726"/>
            <a:ext cx="4855632" cy="4967962"/>
          </a:xfrm>
        </p:spPr>
        <p:txBody>
          <a:bodyPr vert="horz" lIns="91440" tIns="45720" rIns="91440" bIns="45720" rtlCol="0" anchor="t">
            <a:normAutofit/>
          </a:bodyPr>
          <a:lstStyle/>
          <a:p>
            <a:pPr marL="340995" indent="-340995"/>
            <a:r>
              <a:rPr lang="en-US" sz="2400" dirty="0">
                <a:ea typeface="Calibri"/>
                <a:cs typeface="Calibri"/>
              </a:rPr>
              <a:t>CRISIS HOTLINE:  9-8-8</a:t>
            </a:r>
          </a:p>
          <a:p>
            <a:pPr marL="340995" indent="-340995"/>
            <a:r>
              <a:rPr lang="en-US" sz="2400" dirty="0">
                <a:ea typeface="Calibri"/>
                <a:cs typeface="Calibri"/>
              </a:rPr>
              <a:t>Spiritual Care:</a:t>
            </a:r>
          </a:p>
          <a:p>
            <a:pPr marL="340995" indent="-340995"/>
            <a:r>
              <a:rPr lang="en-US" sz="2400" dirty="0">
                <a:ea typeface="Calibri"/>
                <a:cs typeface="Calibri"/>
              </a:rPr>
              <a:t>External resources:</a:t>
            </a:r>
            <a:r>
              <a:rPr lang="en-US" dirty="0">
                <a:ea typeface="Calibri"/>
                <a:cs typeface="Calibri"/>
              </a:rPr>
              <a:t> </a:t>
            </a:r>
          </a:p>
          <a:p>
            <a:pPr marL="457062" lvl="1" indent="0">
              <a:buNone/>
            </a:pPr>
            <a:endParaRPr lang="en-US" dirty="0">
              <a:ea typeface="Calibri"/>
              <a:cs typeface="Calibri"/>
            </a:endParaRPr>
          </a:p>
          <a:p>
            <a:pPr marL="457062" lvl="1" indent="0">
              <a:buNone/>
            </a:pPr>
            <a:endParaRPr lang="en-US" dirty="0">
              <a:ea typeface="Calibri"/>
              <a:cs typeface="Calibri"/>
            </a:endParaRPr>
          </a:p>
          <a:p>
            <a:pPr marL="457200" lvl="1" indent="0">
              <a:buNone/>
            </a:pPr>
            <a:endParaRPr lang="en-US" dirty="0">
              <a:ea typeface="Calibri"/>
              <a:cs typeface="Calibri"/>
            </a:endParaRPr>
          </a:p>
          <a:p>
            <a:pPr marL="457200" lvl="1" indent="0">
              <a:buNone/>
            </a:pPr>
            <a:endParaRPr lang="en-US" dirty="0">
              <a:ea typeface="Calibri"/>
              <a:cs typeface="Calibri"/>
            </a:endParaRPr>
          </a:p>
          <a:p>
            <a:pPr marL="457200" lvl="1" indent="0">
              <a:buNone/>
            </a:pPr>
            <a:endParaRPr lang="en-US" dirty="0">
              <a:ea typeface="Calibri"/>
              <a:cs typeface="Calibri"/>
            </a:endParaRPr>
          </a:p>
        </p:txBody>
      </p:sp>
      <p:sp>
        <p:nvSpPr>
          <p:cNvPr id="4" name="TextBox 3">
            <a:extLst>
              <a:ext uri="{FF2B5EF4-FFF2-40B4-BE49-F238E27FC236}">
                <a16:creationId xmlns:a16="http://schemas.microsoft.com/office/drawing/2014/main" id="{E8F5D2B6-57DA-CEA7-2AEF-1E089320CE4A}"/>
              </a:ext>
            </a:extLst>
          </p:cNvPr>
          <p:cNvSpPr txBox="1"/>
          <p:nvPr/>
        </p:nvSpPr>
        <p:spPr>
          <a:xfrm>
            <a:off x="5957455" y="1257529"/>
            <a:ext cx="3491345"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ea typeface="Calibri"/>
                <a:cs typeface="Calibri"/>
              </a:rPr>
              <a:t>Coping strategies</a:t>
            </a:r>
          </a:p>
          <a:p>
            <a:pPr marL="800100" lvl="1" indent="-342900">
              <a:buFont typeface="Arial" panose="020B0604020202020204" pitchFamily="34" charset="0"/>
              <a:buChar char="•"/>
            </a:pPr>
            <a:r>
              <a:rPr lang="en-US" sz="2400" dirty="0">
                <a:ea typeface="Calibri"/>
                <a:cs typeface="Calibri"/>
              </a:rPr>
              <a:t>Just hang out</a:t>
            </a:r>
          </a:p>
          <a:p>
            <a:pPr marL="800100" lvl="1" indent="-342900">
              <a:buFont typeface="Arial" panose="020B0604020202020204" pitchFamily="34" charset="0"/>
              <a:buChar char="•"/>
            </a:pPr>
            <a:r>
              <a:rPr lang="en-US" sz="2400" dirty="0">
                <a:ea typeface="Calibri"/>
                <a:cs typeface="Calibri"/>
              </a:rPr>
              <a:t>Motorcycle ride</a:t>
            </a:r>
          </a:p>
          <a:p>
            <a:pPr marL="800100" lvl="1" indent="-342900">
              <a:buFont typeface="Arial" panose="020B0604020202020204" pitchFamily="34" charset="0"/>
              <a:buChar char="•"/>
            </a:pPr>
            <a:r>
              <a:rPr lang="en-US" sz="2400" dirty="0">
                <a:ea typeface="Calibri"/>
                <a:cs typeface="Calibri"/>
              </a:rPr>
              <a:t>Family time</a:t>
            </a:r>
          </a:p>
          <a:p>
            <a:pPr marL="800100" lvl="1" indent="-342900">
              <a:buFont typeface="Arial" panose="020B0604020202020204" pitchFamily="34" charset="0"/>
              <a:buChar char="•"/>
            </a:pPr>
            <a:r>
              <a:rPr lang="en-US" sz="2400" dirty="0">
                <a:ea typeface="Calibri"/>
                <a:cs typeface="Calibri"/>
              </a:rPr>
              <a:t>Meditate / Pray</a:t>
            </a:r>
          </a:p>
          <a:p>
            <a:pPr marL="800100" lvl="1" indent="-342900">
              <a:buFont typeface="Arial" panose="020B0604020202020204" pitchFamily="34" charset="0"/>
              <a:buChar char="•"/>
            </a:pPr>
            <a:r>
              <a:rPr lang="en-US" sz="2400" dirty="0">
                <a:ea typeface="Calibri"/>
                <a:cs typeface="Calibri"/>
              </a:rPr>
              <a:t>Hike / Exercise</a:t>
            </a:r>
          </a:p>
        </p:txBody>
      </p:sp>
      <p:pic>
        <p:nvPicPr>
          <p:cNvPr id="8194" name="Picture 2" descr="Crisis Line Contacts | KPFC">
            <a:extLst>
              <a:ext uri="{FF2B5EF4-FFF2-40B4-BE49-F238E27FC236}">
                <a16:creationId xmlns:a16="http://schemas.microsoft.com/office/drawing/2014/main" id="{1A75786C-2696-445C-280C-C0F03C2C0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75" r="2280" b="11403"/>
          <a:stretch/>
        </p:blipFill>
        <p:spPr bwMode="auto">
          <a:xfrm>
            <a:off x="1621940" y="3703014"/>
            <a:ext cx="6335518" cy="2789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118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70CB-89C7-F638-4517-A24465FC3633}"/>
              </a:ext>
            </a:extLst>
          </p:cNvPr>
          <p:cNvSpPr>
            <a:spLocks noGrp="1"/>
          </p:cNvSpPr>
          <p:nvPr>
            <p:ph type="title"/>
          </p:nvPr>
        </p:nvSpPr>
        <p:spPr/>
        <p:txBody>
          <a:bodyPr/>
          <a:lstStyle/>
          <a:p>
            <a:r>
              <a:rPr lang="en-US" dirty="0"/>
              <a:t>Stress</a:t>
            </a:r>
          </a:p>
        </p:txBody>
      </p:sp>
      <p:sp>
        <p:nvSpPr>
          <p:cNvPr id="3" name="Content Placeholder 2">
            <a:extLst>
              <a:ext uri="{FF2B5EF4-FFF2-40B4-BE49-F238E27FC236}">
                <a16:creationId xmlns:a16="http://schemas.microsoft.com/office/drawing/2014/main" id="{1DB239F4-DAE5-B214-A0CC-029684E06816}"/>
              </a:ext>
            </a:extLst>
          </p:cNvPr>
          <p:cNvSpPr>
            <a:spLocks noGrp="1"/>
          </p:cNvSpPr>
          <p:nvPr>
            <p:ph idx="1"/>
          </p:nvPr>
        </p:nvSpPr>
        <p:spPr/>
        <p:txBody>
          <a:bodyPr>
            <a:normAutofit lnSpcReduction="10000"/>
          </a:bodyPr>
          <a:lstStyle/>
          <a:p>
            <a:r>
              <a:rPr lang="en-US" sz="2400" dirty="0">
                <a:cs typeface="Calibri" pitchFamily="34" charset="0"/>
              </a:rPr>
              <a:t>Have you experienced stress, anxiety or even post traumatic stress?</a:t>
            </a:r>
          </a:p>
          <a:p>
            <a:endParaRPr lang="en-US" sz="2400" dirty="0">
              <a:cs typeface="Calibri" pitchFamily="34" charset="0"/>
            </a:endParaRPr>
          </a:p>
          <a:p>
            <a:r>
              <a:rPr lang="en-US" sz="2400" dirty="0">
                <a:cs typeface="Calibri" pitchFamily="34" charset="0"/>
              </a:rPr>
              <a:t>What did that feel like?</a:t>
            </a:r>
          </a:p>
          <a:p>
            <a:endParaRPr lang="en-US" sz="2400" dirty="0">
              <a:cs typeface="Calibri" pitchFamily="34" charset="0"/>
            </a:endParaRPr>
          </a:p>
          <a:p>
            <a:r>
              <a:rPr lang="en-US" sz="2400" dirty="0">
                <a:cs typeface="Calibri" pitchFamily="34" charset="0"/>
              </a:rPr>
              <a:t>How did it affect you, short term and long term?</a:t>
            </a:r>
          </a:p>
          <a:p>
            <a:endParaRPr lang="en-US" sz="2400" dirty="0">
              <a:cs typeface="Calibri" pitchFamily="34" charset="0"/>
            </a:endParaRPr>
          </a:p>
          <a:p>
            <a:r>
              <a:rPr lang="en-US" sz="2400" dirty="0">
                <a:cs typeface="Calibri" pitchFamily="34" charset="0"/>
              </a:rPr>
              <a:t>How did it affect your family and friends, short term and long term?</a:t>
            </a:r>
          </a:p>
          <a:p>
            <a:endParaRPr lang="en-US" dirty="0"/>
          </a:p>
        </p:txBody>
      </p:sp>
    </p:spTree>
    <p:extLst>
      <p:ext uri="{BB962C8B-B14F-4D97-AF65-F5344CB8AC3E}">
        <p14:creationId xmlns:p14="http://schemas.microsoft.com/office/powerpoint/2010/main" val="1626604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408781"/>
            <a:ext cx="10441760" cy="480003"/>
          </a:xfrm>
          <a:prstGeom prst="rect">
            <a:avLst/>
          </a:prstGeom>
        </p:spPr>
        <p:txBody>
          <a:bodyPr vert="horz" lIns="91440" tIns="45720" rIns="91440" bIns="45720" rtlCol="0" anchor="ctr">
            <a:spAutoFit/>
          </a:bodyPr>
          <a:lstStyle>
            <a:lvl1pPr>
              <a:defRPr sz="2799"/>
            </a:lvl1pPr>
          </a:lstStyle>
          <a:p>
            <a:r>
              <a:t>Situational Awareness</a:t>
            </a:r>
          </a:p>
        </p:txBody>
      </p:sp>
      <p:sp>
        <p:nvSpPr>
          <p:cNvPr id="4" name="Content Placeholder 3"/>
          <p:cNvSpPr>
            <a:spLocks noGrp="1"/>
          </p:cNvSpPr>
          <p:nvPr>
            <p:ph sz="half" idx="11"/>
          </p:nvPr>
        </p:nvSpPr>
        <p:spPr>
          <a:xfrm>
            <a:off x="530619" y="1294726"/>
            <a:ext cx="11240805" cy="1774268"/>
          </a:xfrm>
        </p:spPr>
        <p:txBody>
          <a:bodyPr>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t>Situational awareness: monitoring people and places around you for potential risks.</a:t>
            </a:r>
          </a:p>
          <a:p>
            <a:pPr>
              <a:buFont typeface="Arial" pitchFamily="34" charset="0"/>
              <a:buChar char="•"/>
            </a:pPr>
            <a:r>
              <a:t>Document and communicate to other healthcare workers during shift-to-shift report, hand-off, and safety tiers.</a:t>
            </a:r>
          </a:p>
        </p:txBody>
      </p:sp>
      <p:pic>
        <p:nvPicPr>
          <p:cNvPr id="12290" name="Picture 2" descr="Cool Military Wallpapers (77+ pictures)">
            <a:extLst>
              <a:ext uri="{FF2B5EF4-FFF2-40B4-BE49-F238E27FC236}">
                <a16:creationId xmlns:a16="http://schemas.microsoft.com/office/drawing/2014/main" id="{1664F463-11FE-D651-8631-E66BC55F0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329" y="2628899"/>
            <a:ext cx="6966447" cy="39012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171858"/>
            <a:ext cx="10441760" cy="953851"/>
          </a:xfrm>
          <a:prstGeom prst="rect">
            <a:avLst/>
          </a:prstGeom>
        </p:spPr>
        <p:txBody>
          <a:bodyPr vert="horz" lIns="91440" tIns="45720" rIns="91440" bIns="45720" rtlCol="0" anchor="ctr">
            <a:spAutoFit/>
          </a:bodyPr>
          <a:lstStyle>
            <a:lvl1pPr>
              <a:defRPr sz="2799"/>
            </a:lvl1pPr>
          </a:lstStyle>
          <a:p>
            <a:r>
              <a:rPr lang="en-US" dirty="0"/>
              <a:t>When helping others-</a:t>
            </a:r>
            <a:br>
              <a:rPr lang="en-US" dirty="0"/>
            </a:br>
            <a:r>
              <a:rPr dirty="0"/>
              <a:t>Universal Precautions for Personal Safety </a:t>
            </a:r>
          </a:p>
        </p:txBody>
      </p:sp>
      <p:sp>
        <p:nvSpPr>
          <p:cNvPr id="4" name="Content Placeholder 3"/>
          <p:cNvSpPr>
            <a:spLocks noGrp="1"/>
          </p:cNvSpPr>
          <p:nvPr>
            <p:ph sz="half" idx="11"/>
          </p:nvPr>
        </p:nvSpPr>
        <p:spPr>
          <a:xfrm>
            <a:off x="475598" y="1544108"/>
            <a:ext cx="9111748" cy="4939814"/>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r>
              <a:rPr sz="2400" dirty="0"/>
              <a:t>Ask yourself: "Do I feel safe?"</a:t>
            </a:r>
          </a:p>
          <a:p>
            <a:r>
              <a:rPr sz="2400" dirty="0"/>
              <a:t>Assess your environment.</a:t>
            </a:r>
            <a:r>
              <a:rPr lang="en-US" sz="2400" dirty="0"/>
              <a:t>  </a:t>
            </a:r>
            <a:r>
              <a:rPr sz="2400" dirty="0"/>
              <a:t>Be aware of improvised weapons.</a:t>
            </a:r>
          </a:p>
          <a:p>
            <a:r>
              <a:rPr sz="2400" dirty="0"/>
              <a:t>Keep an open path for your exit.</a:t>
            </a:r>
          </a:p>
          <a:p>
            <a:r>
              <a:rPr sz="2400" dirty="0"/>
              <a:t>Leave or call for help</a:t>
            </a:r>
            <a:r>
              <a:rPr lang="en-US" sz="2400" dirty="0"/>
              <a:t>,</a:t>
            </a:r>
            <a:r>
              <a:rPr sz="2400" dirty="0"/>
              <a:t> if you feel threatened.</a:t>
            </a:r>
            <a:endParaRPr lang="en-US" sz="2400" dirty="0"/>
          </a:p>
          <a:p>
            <a:r>
              <a:rPr lang="en-US" sz="2400" dirty="0"/>
              <a:t>Use your best judgment regarding the safest course of action.</a:t>
            </a:r>
            <a:endParaRPr lang="en-US" sz="2400" dirty="0">
              <a:cs typeface="Calibri"/>
            </a:endParaRPr>
          </a:p>
          <a:p>
            <a:r>
              <a:rPr lang="en-US" sz="2400" dirty="0"/>
              <a:t>Defend yourself against assault by the person.</a:t>
            </a:r>
            <a:endParaRPr lang="en-US" sz="2400" dirty="0">
              <a:cs typeface="Calibri"/>
            </a:endParaRPr>
          </a:p>
          <a:p>
            <a:r>
              <a:rPr lang="en-US" sz="2400" dirty="0"/>
              <a:t>Watch for escalating behavior.</a:t>
            </a:r>
            <a:endParaRPr lang="en-US" sz="2400" dirty="0">
              <a:cs typeface="Calibri"/>
            </a:endParaRPr>
          </a:p>
          <a:p>
            <a:r>
              <a:rPr lang="en-US" sz="2400" dirty="0"/>
              <a:t>Maintain a safe distance whenever possible.</a:t>
            </a:r>
            <a:endParaRPr lang="en-US" sz="2400" dirty="0">
              <a:cs typeface="Calibri"/>
            </a:endParaRPr>
          </a:p>
          <a:p>
            <a:r>
              <a:rPr lang="en-US" sz="2400" dirty="0"/>
              <a:t>Team interventions are the best and safest approach.</a:t>
            </a:r>
            <a:endParaRPr lang="en-US" sz="2400" dirty="0">
              <a:cs typeface="Calibri"/>
            </a:endParaRPr>
          </a:p>
          <a:p>
            <a:pPr>
              <a:buFont typeface="Arial" pitchFamily="34" charset="0"/>
              <a:buChar char="•"/>
            </a:pPr>
            <a:endParaRPr sz="24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E237-F279-B4BB-10E9-9E33094FD24C}"/>
              </a:ext>
            </a:extLst>
          </p:cNvPr>
          <p:cNvSpPr>
            <a:spLocks noGrp="1"/>
          </p:cNvSpPr>
          <p:nvPr>
            <p:ph type="title"/>
          </p:nvPr>
        </p:nvSpPr>
        <p:spPr>
          <a:xfrm>
            <a:off x="529168" y="261958"/>
            <a:ext cx="4883341" cy="1032768"/>
          </a:xfrm>
        </p:spPr>
        <p:txBody>
          <a:bodyPr/>
          <a:lstStyle/>
          <a:p>
            <a:r>
              <a:rPr lang="en-US" dirty="0"/>
              <a:t>Message from –Doc Tackett</a:t>
            </a:r>
          </a:p>
        </p:txBody>
      </p:sp>
      <p:sp>
        <p:nvSpPr>
          <p:cNvPr id="3" name="Content Placeholder 2">
            <a:extLst>
              <a:ext uri="{FF2B5EF4-FFF2-40B4-BE49-F238E27FC236}">
                <a16:creationId xmlns:a16="http://schemas.microsoft.com/office/drawing/2014/main" id="{193934D8-FBED-F588-E856-E71E26B3A131}"/>
              </a:ext>
            </a:extLst>
          </p:cNvPr>
          <p:cNvSpPr>
            <a:spLocks noGrp="1"/>
          </p:cNvSpPr>
          <p:nvPr>
            <p:ph sz="half" idx="11"/>
          </p:nvPr>
        </p:nvSpPr>
        <p:spPr>
          <a:xfrm>
            <a:off x="270549" y="1526309"/>
            <a:ext cx="9797087" cy="4967962"/>
          </a:xfrm>
        </p:spPr>
        <p:txBody>
          <a:bodyPr/>
          <a:lstStyle/>
          <a:p>
            <a:pPr marL="0" indent="0">
              <a:buNone/>
            </a:pPr>
            <a:endParaRPr lang="en-US" dirty="0"/>
          </a:p>
          <a:p>
            <a:pPr marL="0" indent="0">
              <a:buNone/>
            </a:pPr>
            <a:r>
              <a:rPr lang="en-US" dirty="0"/>
              <a:t>	Please, please remember, my very dear Friend, that you are loved and respected.</a:t>
            </a:r>
          </a:p>
          <a:p>
            <a:pPr marL="0" indent="0">
              <a:buNone/>
            </a:pPr>
            <a:r>
              <a:rPr lang="en-US" dirty="0"/>
              <a:t>Whatever you are going through is certainly very difficult-but the burden is always </a:t>
            </a:r>
          </a:p>
          <a:p>
            <a:pPr marL="0" indent="0">
              <a:buNone/>
            </a:pPr>
            <a:r>
              <a:rPr lang="en-US" dirty="0"/>
              <a:t>easier, if more people help carry it. I do not want you to ever hurt yourself.  Reach out and</a:t>
            </a:r>
          </a:p>
          <a:p>
            <a:pPr marL="0" indent="0">
              <a:buNone/>
            </a:pPr>
            <a:r>
              <a:rPr lang="en-US" dirty="0"/>
              <a:t> someone WILL answer!</a:t>
            </a:r>
          </a:p>
          <a:p>
            <a:pPr marL="0" indent="0">
              <a:buNone/>
            </a:pPr>
            <a:r>
              <a:rPr lang="en-US" dirty="0"/>
              <a:t>	I pray that the Good Lord watch over you and your family and give you the strength </a:t>
            </a:r>
          </a:p>
          <a:p>
            <a:pPr marL="0" indent="0">
              <a:buNone/>
            </a:pPr>
            <a:r>
              <a:rPr lang="en-US" dirty="0"/>
              <a:t>you need to handle your business.  The transition from military to civilian life is hard enough</a:t>
            </a:r>
          </a:p>
          <a:p>
            <a:pPr marL="0" indent="0">
              <a:buNone/>
            </a:pPr>
            <a:r>
              <a:rPr lang="en-US" dirty="0"/>
              <a:t>without us overthinking it and acting out rashly when faced with extreme challenges.  </a:t>
            </a:r>
          </a:p>
          <a:p>
            <a:pPr marL="0" indent="0">
              <a:buNone/>
            </a:pPr>
            <a:r>
              <a:rPr lang="en-US" dirty="0"/>
              <a:t>	We can persevere and succeed if we just reach out and connect with our Battle Buddies!</a:t>
            </a:r>
          </a:p>
          <a:p>
            <a:pPr marL="0" indent="0">
              <a:buNone/>
            </a:pPr>
            <a:endParaRPr lang="en-US" dirty="0"/>
          </a:p>
          <a:p>
            <a:pPr marL="0" indent="0">
              <a:buNone/>
            </a:pPr>
            <a:r>
              <a:rPr lang="en-US" dirty="0"/>
              <a:t>											-Doc Tackett</a:t>
            </a:r>
          </a:p>
        </p:txBody>
      </p:sp>
      <p:pic>
        <p:nvPicPr>
          <p:cNvPr id="11266" name="Picture 2" descr="Army Credentialing Assistance) Funding">
            <a:extLst>
              <a:ext uri="{FF2B5EF4-FFF2-40B4-BE49-F238E27FC236}">
                <a16:creationId xmlns:a16="http://schemas.microsoft.com/office/drawing/2014/main" id="{98B6BCE4-3FCD-1DBE-DB18-90BF4E515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727" y="162023"/>
            <a:ext cx="2592724" cy="259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8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66B7-1B70-517F-2014-E8883EEAE56B}"/>
              </a:ext>
            </a:extLst>
          </p:cNvPr>
          <p:cNvSpPr>
            <a:spLocks noGrp="1"/>
          </p:cNvSpPr>
          <p:nvPr>
            <p:ph type="title"/>
          </p:nvPr>
        </p:nvSpPr>
        <p:spPr/>
        <p:txBody>
          <a:bodyPr/>
          <a:lstStyle/>
          <a:p>
            <a:r>
              <a:rPr lang="en-US" dirty="0"/>
              <a:t>What is Post Traumatic Stress?</a:t>
            </a:r>
          </a:p>
        </p:txBody>
      </p:sp>
      <p:sp>
        <p:nvSpPr>
          <p:cNvPr id="3" name="Content Placeholder 2">
            <a:extLst>
              <a:ext uri="{FF2B5EF4-FFF2-40B4-BE49-F238E27FC236}">
                <a16:creationId xmlns:a16="http://schemas.microsoft.com/office/drawing/2014/main" id="{85680CB9-A00A-B00D-FB02-4E3AADFF9F6E}"/>
              </a:ext>
            </a:extLst>
          </p:cNvPr>
          <p:cNvSpPr>
            <a:spLocks noGrp="1"/>
          </p:cNvSpPr>
          <p:nvPr>
            <p:ph idx="1"/>
          </p:nvPr>
        </p:nvSpPr>
        <p:spPr>
          <a:xfrm>
            <a:off x="677334" y="2160589"/>
            <a:ext cx="8596668" cy="4087811"/>
          </a:xfrm>
        </p:spPr>
        <p:txBody>
          <a:bodyPr>
            <a:normAutofit fontScale="85000" lnSpcReduction="10000"/>
          </a:bodyPr>
          <a:lstStyle/>
          <a:p>
            <a:pPr algn="l"/>
            <a:r>
              <a:rPr lang="en-US" sz="2600" b="0" i="0" dirty="0">
                <a:effectLst/>
                <a:highlight>
                  <a:srgbClr val="FFFFFF"/>
                </a:highlight>
                <a:latin typeface="Roboto" panose="020F0502020204030204" pitchFamily="2" charset="0"/>
              </a:rPr>
              <a:t>A disorder in which a person has difficulty recovering after experiencing or witnessing a terrifying event.  Such as combat or a serious accident.</a:t>
            </a:r>
          </a:p>
          <a:p>
            <a:pPr algn="l"/>
            <a:r>
              <a:rPr lang="en-US" sz="2600" b="0" i="0" dirty="0">
                <a:effectLst/>
                <a:highlight>
                  <a:srgbClr val="FFFFFF"/>
                </a:highlight>
                <a:latin typeface="Roboto" panose="020F0502020204030204" pitchFamily="2" charset="0"/>
              </a:rPr>
              <a:t>The condition may last months or years, with triggers that can bring back memories of the trauma accompanied by intense emotional and physical reactions.</a:t>
            </a:r>
          </a:p>
          <a:p>
            <a:pPr algn="l"/>
            <a:r>
              <a:rPr lang="en-US" sz="2600" b="0" i="0" dirty="0">
                <a:effectLst/>
                <a:highlight>
                  <a:srgbClr val="FFFFFF"/>
                </a:highlight>
                <a:latin typeface="Roboto" panose="020F0502020204030204" pitchFamily="2" charset="0"/>
              </a:rPr>
              <a:t>Symptoms may include nightmares or unwanted memories of the trauma, avoidance of situations that bring back memories of the trauma, heightened reactions, anxiety, or depressed mood.</a:t>
            </a:r>
          </a:p>
          <a:p>
            <a:pPr algn="l"/>
            <a:r>
              <a:rPr lang="en-US" sz="2600" b="0" i="0" dirty="0">
                <a:effectLst/>
                <a:highlight>
                  <a:srgbClr val="FFFFFF"/>
                </a:highlight>
                <a:latin typeface="Roboto" panose="020F0502020204030204" pitchFamily="2" charset="0"/>
              </a:rPr>
              <a:t>Treatment includes different types of trauma-focused psychotherapy as well as medications to manage symptoms.</a:t>
            </a:r>
          </a:p>
          <a:p>
            <a:endParaRPr lang="en-US" dirty="0"/>
          </a:p>
        </p:txBody>
      </p:sp>
    </p:spTree>
    <p:extLst>
      <p:ext uri="{BB962C8B-B14F-4D97-AF65-F5344CB8AC3E}">
        <p14:creationId xmlns:p14="http://schemas.microsoft.com/office/powerpoint/2010/main" val="91110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2715-C8BB-7F7C-0A69-31EB7F61CDD5}"/>
              </a:ext>
            </a:extLst>
          </p:cNvPr>
          <p:cNvSpPr>
            <a:spLocks noGrp="1"/>
          </p:cNvSpPr>
          <p:nvPr>
            <p:ph type="title"/>
          </p:nvPr>
        </p:nvSpPr>
        <p:spPr/>
        <p:txBody>
          <a:bodyPr/>
          <a:lstStyle/>
          <a:p>
            <a:r>
              <a:rPr lang="en-US" dirty="0"/>
              <a:t>Protective Factors    Risk Factors</a:t>
            </a:r>
          </a:p>
        </p:txBody>
      </p:sp>
      <p:sp>
        <p:nvSpPr>
          <p:cNvPr id="3" name="Content Placeholder 2">
            <a:extLst>
              <a:ext uri="{FF2B5EF4-FFF2-40B4-BE49-F238E27FC236}">
                <a16:creationId xmlns:a16="http://schemas.microsoft.com/office/drawing/2014/main" id="{398F48B1-C487-4454-7C42-F54A88DD6598}"/>
              </a:ext>
            </a:extLst>
          </p:cNvPr>
          <p:cNvSpPr>
            <a:spLocks noGrp="1"/>
          </p:cNvSpPr>
          <p:nvPr>
            <p:ph idx="1"/>
          </p:nvPr>
        </p:nvSpPr>
        <p:spPr>
          <a:xfrm>
            <a:off x="677333" y="2160589"/>
            <a:ext cx="9547321" cy="4697411"/>
          </a:xfrm>
        </p:spPr>
        <p:txBody>
          <a:bodyPr>
            <a:normAutofit/>
          </a:bodyPr>
          <a:lstStyle/>
          <a:p>
            <a:r>
              <a:rPr lang="en-US" dirty="0"/>
              <a:t>Resilience 			 			Previous suicide attempt * </a:t>
            </a:r>
          </a:p>
          <a:p>
            <a:r>
              <a:rPr lang="en-US" dirty="0"/>
              <a:t>Connectedness  					Mental health condition *</a:t>
            </a:r>
          </a:p>
          <a:p>
            <a:r>
              <a:rPr lang="en-US" dirty="0"/>
              <a:t> Social and peer support  			Substance use disorder *</a:t>
            </a:r>
          </a:p>
          <a:p>
            <a:r>
              <a:rPr lang="en-US" dirty="0"/>
              <a:t>Coping and problem-solving skills 	Access to lethal means (e.g., firearm) </a:t>
            </a:r>
          </a:p>
          <a:p>
            <a:r>
              <a:rPr lang="en-US" dirty="0"/>
              <a:t>Ability to adapt to change    		Social isolation * </a:t>
            </a:r>
          </a:p>
          <a:p>
            <a:r>
              <a:rPr lang="en-US" dirty="0"/>
              <a:t>Self-esteem and sense of purpose 	Chronic disease or disability</a:t>
            </a:r>
          </a:p>
          <a:p>
            <a:pPr marL="0" indent="0">
              <a:buNone/>
            </a:pPr>
            <a:r>
              <a:rPr lang="en-US" dirty="0"/>
              <a:t>Meaning in life 						History of physical or sexual abuse </a:t>
            </a:r>
          </a:p>
          <a:p>
            <a:r>
              <a:rPr lang="en-US" dirty="0"/>
              <a:t>Culturally appropriate mental  		Family history of suicide </a:t>
            </a:r>
          </a:p>
          <a:p>
            <a:pPr marL="0" indent="0">
              <a:buNone/>
            </a:pPr>
            <a:r>
              <a:rPr lang="en-US" dirty="0"/>
              <a:t>Health and wellness services  			Exposure to traumatic events in adulthood </a:t>
            </a:r>
          </a:p>
          <a:p>
            <a:pPr marL="0" indent="0">
              <a:buNone/>
            </a:pPr>
            <a:r>
              <a:rPr lang="en-US" dirty="0"/>
              <a:t>Sources of continued care </a:t>
            </a:r>
          </a:p>
        </p:txBody>
      </p:sp>
    </p:spTree>
    <p:extLst>
      <p:ext uri="{BB962C8B-B14F-4D97-AF65-F5344CB8AC3E}">
        <p14:creationId xmlns:p14="http://schemas.microsoft.com/office/powerpoint/2010/main" val="141340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408781"/>
            <a:ext cx="10441760" cy="480003"/>
          </a:xfrm>
          <a:prstGeom prst="rect">
            <a:avLst/>
          </a:prstGeom>
        </p:spPr>
        <p:txBody>
          <a:bodyPr vert="horz" lIns="91440" tIns="45720" rIns="91440" bIns="45720" rtlCol="0" anchor="ctr">
            <a:spAutoFit/>
          </a:bodyPr>
          <a:lstStyle>
            <a:lvl1pPr>
              <a:defRPr sz="2799"/>
            </a:lvl1pPr>
          </a:lstStyle>
          <a:p>
            <a:r>
              <a:rPr dirty="0"/>
              <a:t>Definition of Violence</a:t>
            </a:r>
          </a:p>
        </p:txBody>
      </p:sp>
      <p:sp>
        <p:nvSpPr>
          <p:cNvPr id="4" name="Content Placeholder 3"/>
          <p:cNvSpPr>
            <a:spLocks noGrp="1"/>
          </p:cNvSpPr>
          <p:nvPr>
            <p:ph sz="half" idx="11"/>
          </p:nvPr>
        </p:nvSpPr>
        <p:spPr>
          <a:xfrm>
            <a:off x="530620" y="1294727"/>
            <a:ext cx="9666325" cy="3688189"/>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sz="2400" dirty="0"/>
              <a:t>Physical violence.</a:t>
            </a:r>
          </a:p>
          <a:p>
            <a:pPr>
              <a:buFont typeface="Arial" pitchFamily="34" charset="0"/>
              <a:buChar char="•"/>
            </a:pPr>
            <a:r>
              <a:rPr sz="2400" dirty="0"/>
              <a:t>Verbal threats.</a:t>
            </a:r>
          </a:p>
          <a:p>
            <a:pPr>
              <a:buFont typeface="Arial" pitchFamily="34" charset="0"/>
              <a:buChar char="•"/>
            </a:pPr>
            <a:r>
              <a:rPr sz="2400" dirty="0"/>
              <a:t>Intimidation.</a:t>
            </a:r>
          </a:p>
          <a:p>
            <a:pPr>
              <a:buFont typeface="Arial" pitchFamily="34" charset="0"/>
              <a:buChar char="•"/>
            </a:pPr>
            <a:r>
              <a:rPr sz="2400" dirty="0"/>
              <a:t>Behaviors that are disruptive and/or generate a concern for the personal safety of </a:t>
            </a:r>
            <a:r>
              <a:rPr lang="en-US" sz="2400" dirty="0"/>
              <a:t>family</a:t>
            </a:r>
            <a:r>
              <a:rPr sz="2400" dirty="0"/>
              <a:t>, </a:t>
            </a:r>
            <a:r>
              <a:rPr lang="en-US" sz="2400" dirty="0"/>
              <a:t>self and first responders</a:t>
            </a:r>
            <a:r>
              <a:rPr sz="2400" dirty="0"/>
              <a:t>. </a:t>
            </a:r>
            <a:endParaRPr lang="en-US" sz="2400" dirty="0"/>
          </a:p>
          <a:p>
            <a:pPr marL="0" indent="0">
              <a:buNone/>
            </a:pPr>
            <a:endParaRPr sz="2400" dirty="0"/>
          </a:p>
          <a:p>
            <a:pPr marL="0" indent="0">
              <a:spcAft>
                <a:spcPts val="300"/>
              </a:spcAft>
              <a:buNone/>
            </a:pPr>
            <a:r>
              <a:rPr lang="en-US" sz="2400" b="1" dirty="0">
                <a:cs typeface="Calibri" pitchFamily="34" charset="0"/>
              </a:rPr>
              <a:t>Violence can also include actions not intended to cause others harm.  Such as throwing items or breaking property.</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992480" y="293071"/>
            <a:ext cx="10441760" cy="701731"/>
          </a:xfrm>
          <a:prstGeom prst="rect">
            <a:avLst/>
          </a:prstGeom>
        </p:spPr>
        <p:txBody>
          <a:bodyPr vert="horz" lIns="91440" tIns="45720" rIns="91440" bIns="45720" rtlCol="0" anchor="ctr">
            <a:spAutoFit/>
          </a:bodyPr>
          <a:lstStyle/>
          <a:p>
            <a:r>
              <a:rPr dirty="0">
                <a:latin typeface="Segoe UI Semibold"/>
                <a:cs typeface="Segoe UI Semibold"/>
              </a:rPr>
              <a:t>Universal </a:t>
            </a:r>
            <a:r>
              <a:rPr lang="en-US" dirty="0">
                <a:latin typeface="Segoe UI Semibold"/>
                <a:cs typeface="Segoe UI Semibold"/>
              </a:rPr>
              <a:t>Considerations</a:t>
            </a:r>
            <a:r>
              <a:rPr dirty="0">
                <a:latin typeface="Segoe UI Semibold"/>
                <a:cs typeface="Segoe UI Semibold"/>
              </a:rPr>
              <a:t> </a:t>
            </a:r>
            <a:r>
              <a:rPr lang="en-US" dirty="0">
                <a:latin typeface="Segoe UI Semibold"/>
                <a:cs typeface="Segoe UI Semibold"/>
              </a:rPr>
              <a:t>about Violence</a:t>
            </a:r>
            <a:endParaRPr dirty="0">
              <a:latin typeface="Segoe UI Semibold"/>
              <a:cs typeface="Segoe UI Semibold"/>
            </a:endParaRPr>
          </a:p>
        </p:txBody>
      </p:sp>
      <p:sp>
        <p:nvSpPr>
          <p:cNvPr id="9" name="Content Placeholder 4"/>
          <p:cNvSpPr>
            <a:spLocks noGrp="1"/>
          </p:cNvSpPr>
          <p:nvPr>
            <p:ph sz="quarter" idx="10"/>
          </p:nvPr>
        </p:nvSpPr>
        <p:spPr>
          <a:xfrm>
            <a:off x="2660412" y="1279181"/>
            <a:ext cx="5456033" cy="3431709"/>
          </a:xfrm>
        </p:spPr>
        <p:txBody>
          <a:bodyPr wrap="square">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a:buFont typeface="Arial" pitchFamily="34" charset="0"/>
              <a:buChar char="•"/>
            </a:pPr>
            <a:r>
              <a:rPr sz="2400" dirty="0"/>
              <a:t>Remember that no specific diagnosis or type of person predicts future </a:t>
            </a:r>
            <a:r>
              <a:rPr lang="en-US" sz="2400" dirty="0"/>
              <a:t>post traumatic stress</a:t>
            </a:r>
            <a:endParaRPr sz="2400" dirty="0"/>
          </a:p>
          <a:p>
            <a:pPr>
              <a:buFont typeface="Arial" pitchFamily="34" charset="0"/>
              <a:buChar char="•"/>
            </a:pPr>
            <a:r>
              <a:rPr sz="2400" dirty="0"/>
              <a:t>Provide p</a:t>
            </a:r>
            <a:r>
              <a:rPr lang="en-US" sz="2400" dirty="0"/>
              <a:t>erson</a:t>
            </a:r>
            <a:r>
              <a:rPr sz="2400" dirty="0"/>
              <a:t>-centered care.</a:t>
            </a:r>
          </a:p>
          <a:p>
            <a:pPr>
              <a:buFont typeface="Arial" pitchFamily="34" charset="0"/>
              <a:buChar char="•"/>
            </a:pPr>
            <a:r>
              <a:rPr sz="2400" dirty="0"/>
              <a:t>Anyone can become </a:t>
            </a:r>
            <a:r>
              <a:rPr lang="en-US" sz="2400" dirty="0"/>
              <a:t>depressed or </a:t>
            </a:r>
            <a:r>
              <a:rPr sz="2400" dirty="0"/>
              <a:t>violent.</a:t>
            </a:r>
          </a:p>
          <a:p>
            <a:pPr>
              <a:buFont typeface="Arial" pitchFamily="34" charset="0"/>
              <a:buChar char="•"/>
            </a:pPr>
            <a:r>
              <a:rPr sz="2400" dirty="0"/>
              <a:t>Assume </a:t>
            </a:r>
            <a:r>
              <a:rPr lang="en-US" sz="2400" dirty="0"/>
              <a:t>there has been </a:t>
            </a:r>
            <a:r>
              <a:rPr sz="2400" dirty="0"/>
              <a:t>prior trauma.</a:t>
            </a:r>
          </a:p>
        </p:txBody>
      </p:sp>
      <p:sp>
        <p:nvSpPr>
          <p:cNvPr id="10" name="Content Placeholder 4"/>
          <p:cNvSpPr>
            <a:spLocks noGrp="1"/>
          </p:cNvSpPr>
          <p:nvPr>
            <p:ph sz="quarter" idx="11"/>
          </p:nvPr>
        </p:nvSpPr>
        <p:spPr>
          <a:xfrm>
            <a:off x="805543" y="4995269"/>
            <a:ext cx="9165772" cy="1569660"/>
          </a:xfrm>
        </p:spPr>
        <p:txBody>
          <a:bodyPr wrap="square">
            <a:spAutoFit/>
          </a:bodyPr>
          <a:lstStyle>
            <a:lvl1pPr marL="341211" indent="-341211">
              <a:defRPr/>
            </a:lvl1pPr>
            <a:lvl2pPr marL="798273" indent="-341211">
              <a:defRPr/>
            </a:lvl2pPr>
            <a:lvl3pPr marL="1255336" indent="-341211">
              <a:defRPr/>
            </a:lvl3pPr>
            <a:lvl4pPr marL="1712399" indent="-338037">
              <a:defRPr/>
            </a:lvl4pPr>
            <a:lvl5pPr marL="2169462" indent="-338037">
              <a:defRPr/>
            </a:lvl5pPr>
          </a:lstStyle>
          <a:p>
            <a:pPr marL="0" indent="0">
              <a:spcAft>
                <a:spcPts val="300"/>
              </a:spcAft>
              <a:buNone/>
            </a:pPr>
            <a:r>
              <a:rPr lang="en-US" sz="2400" dirty="0">
                <a:cs typeface="Calibri" pitchFamily="34" charset="0"/>
              </a:rPr>
              <a:t>Trauma is any negative life event that occurs in a position of relative helplessness. People who have experienced trauma may be highly sensitive to certain stimuli that trigger memories of the traumatic event, inducing a state of agitation</a:t>
            </a:r>
            <a:r>
              <a:rPr lang="en-US" dirty="0">
                <a:cs typeface="Calibri" pitchFamily="34" charset="0"/>
              </a:rPr>
              <a: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667394" y="387237"/>
            <a:ext cx="10441760" cy="523092"/>
          </a:xfrm>
          <a:prstGeom prst="rect">
            <a:avLst/>
          </a:prstGeom>
        </p:spPr>
        <p:txBody>
          <a:bodyPr vert="horz" lIns="91440" tIns="45720" rIns="91440" bIns="45720" rtlCol="0" anchor="ctr">
            <a:spAutoFit/>
          </a:bodyPr>
          <a:lstStyle>
            <a:lvl1pPr>
              <a:defRPr sz="2799"/>
            </a:lvl1pPr>
          </a:lstStyle>
          <a:p>
            <a:r>
              <a:rPr dirty="0"/>
              <a:t>Special Considerations: Veterans</a:t>
            </a:r>
          </a:p>
        </p:txBody>
      </p:sp>
      <p:sp>
        <p:nvSpPr>
          <p:cNvPr id="4" name="Content Placeholder 3"/>
          <p:cNvSpPr>
            <a:spLocks noGrp="1"/>
          </p:cNvSpPr>
          <p:nvPr>
            <p:ph sz="half" idx="11"/>
          </p:nvPr>
        </p:nvSpPr>
        <p:spPr>
          <a:xfrm>
            <a:off x="530620" y="1294727"/>
            <a:ext cx="9915708" cy="4811574"/>
          </a:xfrm>
        </p:spPr>
        <p:txBody>
          <a:bodyPr wrap="square">
            <a:spAutoFit/>
          </a:bodyPr>
          <a:lstStyle>
            <a:lvl1pPr marL="341211" indent="-341211">
              <a:defRPr/>
            </a:lvl1pPr>
            <a:lvl2pPr marL="798273" indent="-341211">
              <a:defRPr/>
            </a:lvl2pPr>
            <a:lvl3pPr marL="1255336" indent="-341211">
              <a:defRPr/>
            </a:lvl3pPr>
            <a:lvl4pPr marL="1712399" indent="-341211">
              <a:defRPr/>
            </a:lvl4pPr>
            <a:lvl5pPr marL="2169462" indent="-341211">
              <a:defRPr/>
            </a:lvl5pPr>
          </a:lstStyle>
          <a:p>
            <a:pPr>
              <a:buFont typeface="Arial" pitchFamily="34" charset="0"/>
              <a:buChar char="•"/>
            </a:pPr>
            <a:r>
              <a:rPr sz="2400" dirty="0"/>
              <a:t>Their feelings about their time in service may or may not be positive.</a:t>
            </a:r>
          </a:p>
          <a:p>
            <a:pPr>
              <a:buFont typeface="Arial" pitchFamily="34" charset="0"/>
              <a:buChar char="•"/>
            </a:pPr>
            <a:r>
              <a:rPr sz="2400" dirty="0"/>
              <a:t>Acknowledge their experience is difficult.</a:t>
            </a:r>
          </a:p>
          <a:p>
            <a:pPr>
              <a:buFont typeface="Arial" pitchFamily="34" charset="0"/>
              <a:buChar char="•"/>
            </a:pPr>
            <a:r>
              <a:rPr sz="2400" dirty="0"/>
              <a:t>Help them find ways to control of their symptoms in a safe way.</a:t>
            </a:r>
          </a:p>
          <a:p>
            <a:pPr>
              <a:buFont typeface="Arial" pitchFamily="34" charset="0"/>
              <a:buChar char="•"/>
            </a:pPr>
            <a:r>
              <a:rPr sz="2400" dirty="0"/>
              <a:t>Inquire about their accomplishments, if appropriate.</a:t>
            </a:r>
          </a:p>
          <a:p>
            <a:pPr>
              <a:buFont typeface="Arial" pitchFamily="34" charset="0"/>
              <a:buChar char="•"/>
            </a:pPr>
            <a:r>
              <a:rPr lang="en-US" sz="2400" dirty="0"/>
              <a:t>Ask about</a:t>
            </a:r>
            <a:r>
              <a:rPr sz="2400" dirty="0"/>
              <a:t> suicid</a:t>
            </a:r>
            <a:r>
              <a:rPr lang="en-US" sz="2400" dirty="0"/>
              <a:t>al thoughts or self harm</a:t>
            </a:r>
            <a:r>
              <a:rPr sz="2400" dirty="0"/>
              <a:t>.</a:t>
            </a:r>
            <a:endParaRPr lang="en-US" sz="2400" dirty="0"/>
          </a:p>
          <a:p>
            <a:pPr>
              <a:buFont typeface="Arial" pitchFamily="34" charset="0"/>
              <a:buChar char="•"/>
            </a:pPr>
            <a:r>
              <a:rPr lang="en-US" sz="2400" dirty="0"/>
              <a:t>Survivor’s Guilt is a real thing, but not a reason to hurt yourself.</a:t>
            </a:r>
          </a:p>
          <a:p>
            <a:pPr>
              <a:buFont typeface="Arial" pitchFamily="34" charset="0"/>
              <a:buChar char="•"/>
            </a:pPr>
            <a:r>
              <a:rPr lang="en-US" sz="2400" dirty="0"/>
              <a:t>Be honest-Do not have secrets.  Say what is on your mind</a:t>
            </a:r>
          </a:p>
          <a:p>
            <a:pPr>
              <a:buFont typeface="Arial" pitchFamily="34" charset="0"/>
              <a:buChar char="•"/>
            </a:pPr>
            <a:r>
              <a:rPr lang="en-US" sz="2400" dirty="0"/>
              <a:t>Veterans do not like to ask for help!</a:t>
            </a:r>
          </a:p>
          <a:p>
            <a:pPr marL="0" indent="0">
              <a:buNone/>
            </a:pPr>
            <a:endParaRPr sz="2400" dirty="0"/>
          </a:p>
        </p:txBody>
      </p:sp>
      <p:pic>
        <p:nvPicPr>
          <p:cNvPr id="9218" name="Picture 2">
            <a:extLst>
              <a:ext uri="{FF2B5EF4-FFF2-40B4-BE49-F238E27FC236}">
                <a16:creationId xmlns:a16="http://schemas.microsoft.com/office/drawing/2014/main" id="{8C0668F8-DAD2-75C4-BA96-FAC11E776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28" r="41029" b="9841"/>
          <a:stretch/>
        </p:blipFill>
        <p:spPr bwMode="auto">
          <a:xfrm>
            <a:off x="10156371" y="382368"/>
            <a:ext cx="1380606" cy="6183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AB12-2908-FBF1-FBE5-E68ACBE5C5C8}"/>
              </a:ext>
            </a:extLst>
          </p:cNvPr>
          <p:cNvSpPr>
            <a:spLocks noGrp="1"/>
          </p:cNvSpPr>
          <p:nvPr>
            <p:ph type="title"/>
          </p:nvPr>
        </p:nvSpPr>
        <p:spPr>
          <a:xfrm>
            <a:off x="529168" y="261958"/>
            <a:ext cx="10444480" cy="1032768"/>
          </a:xfrm>
        </p:spPr>
        <p:txBody>
          <a:bodyPr/>
          <a:lstStyle/>
          <a:p>
            <a:r>
              <a:rPr lang="en-US" dirty="0"/>
              <a:t>We all have our own struggles-Do not keep them secret</a:t>
            </a:r>
          </a:p>
        </p:txBody>
      </p:sp>
      <p:sp>
        <p:nvSpPr>
          <p:cNvPr id="3" name="Content Placeholder 2">
            <a:extLst>
              <a:ext uri="{FF2B5EF4-FFF2-40B4-BE49-F238E27FC236}">
                <a16:creationId xmlns:a16="http://schemas.microsoft.com/office/drawing/2014/main" id="{6206C6E9-1E80-7DDF-30A2-4B3CBFC01B07}"/>
              </a:ext>
            </a:extLst>
          </p:cNvPr>
          <p:cNvSpPr>
            <a:spLocks noGrp="1"/>
          </p:cNvSpPr>
          <p:nvPr>
            <p:ph sz="half" idx="11"/>
          </p:nvPr>
        </p:nvSpPr>
        <p:spPr>
          <a:xfrm>
            <a:off x="594206" y="1534871"/>
            <a:ext cx="8898138" cy="4967962"/>
          </a:xfrm>
        </p:spPr>
        <p:txBody>
          <a:bodyPr/>
          <a:lstStyle/>
          <a:p>
            <a:r>
              <a:rPr lang="en-US" dirty="0"/>
              <a:t>Medical conditions</a:t>
            </a:r>
          </a:p>
          <a:p>
            <a:r>
              <a:rPr lang="en-US" dirty="0"/>
              <a:t>Behind on bills</a:t>
            </a:r>
          </a:p>
          <a:p>
            <a:r>
              <a:rPr lang="en-US" dirty="0"/>
              <a:t>Family drama</a:t>
            </a:r>
          </a:p>
          <a:p>
            <a:r>
              <a:rPr lang="en-US" dirty="0"/>
              <a:t>Legal woes</a:t>
            </a:r>
          </a:p>
          <a:p>
            <a:r>
              <a:rPr lang="en-US" dirty="0"/>
              <a:t>Death in the family</a:t>
            </a:r>
          </a:p>
          <a:p>
            <a:r>
              <a:rPr lang="en-US" dirty="0"/>
              <a:t>Feeling unwanted or unappreciated</a:t>
            </a:r>
          </a:p>
          <a:p>
            <a:r>
              <a:rPr lang="en-US" dirty="0"/>
              <a:t>Want a family, but still single</a:t>
            </a:r>
          </a:p>
          <a:p>
            <a:r>
              <a:rPr lang="en-US" dirty="0"/>
              <a:t>Worried about the future</a:t>
            </a:r>
          </a:p>
          <a:p>
            <a:r>
              <a:rPr lang="en-US" dirty="0"/>
              <a:t>Can’t support your family</a:t>
            </a:r>
          </a:p>
          <a:p>
            <a:endParaRPr lang="en-US" dirty="0"/>
          </a:p>
          <a:p>
            <a:endParaRPr lang="en-US" dirty="0"/>
          </a:p>
          <a:p>
            <a:r>
              <a:rPr lang="en-US" dirty="0"/>
              <a:t>I promise you-That if you can name your struggle, we can help you overcome it!</a:t>
            </a:r>
          </a:p>
          <a:p>
            <a:endParaRPr lang="en-US" dirty="0"/>
          </a:p>
          <a:p>
            <a:endParaRPr lang="en-US" dirty="0"/>
          </a:p>
        </p:txBody>
      </p:sp>
      <p:pic>
        <p:nvPicPr>
          <p:cNvPr id="1028" name="Picture 4" descr="What Are PTSD Triggers, PTSD, Post Traumatic Stress Disorder, Triggers">
            <a:extLst>
              <a:ext uri="{FF2B5EF4-FFF2-40B4-BE49-F238E27FC236}">
                <a16:creationId xmlns:a16="http://schemas.microsoft.com/office/drawing/2014/main" id="{EA3784A7-FB4B-5943-F9B1-53AE5DD777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62" r="4961" b="15069"/>
          <a:stretch/>
        </p:blipFill>
        <p:spPr bwMode="auto">
          <a:xfrm>
            <a:off x="6792685" y="1294726"/>
            <a:ext cx="4332515" cy="421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30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250</TotalTime>
  <Words>2010</Words>
  <Application>Microsoft Office PowerPoint</Application>
  <PresentationFormat>Widescreen</PresentationFormat>
  <Paragraphs>263</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Arial</vt:lpstr>
      <vt:lpstr>Calibri</vt:lpstr>
      <vt:lpstr>Roboto</vt:lpstr>
      <vt:lpstr>Segoe UI Semibold</vt:lpstr>
      <vt:lpstr>Trebuchet MS</vt:lpstr>
      <vt:lpstr>Wingdings 3</vt:lpstr>
      <vt:lpstr>Facet</vt:lpstr>
      <vt:lpstr>PowerPoint Presentation</vt:lpstr>
      <vt:lpstr>PURPOSE</vt:lpstr>
      <vt:lpstr>Stress</vt:lpstr>
      <vt:lpstr>What is Post Traumatic Stress?</vt:lpstr>
      <vt:lpstr>Protective Factors    Risk Factors</vt:lpstr>
      <vt:lpstr>Definition of Violence</vt:lpstr>
      <vt:lpstr>Universal Considerations about Violence</vt:lpstr>
      <vt:lpstr>Special Considerations: Veterans</vt:lpstr>
      <vt:lpstr>We all have our own struggles-Do not keep them secret</vt:lpstr>
      <vt:lpstr>Behavioral Escalation: Triggers</vt:lpstr>
      <vt:lpstr>Behavioral Escalation: Triggers</vt:lpstr>
      <vt:lpstr>Warning Signs</vt:lpstr>
      <vt:lpstr>Body Language-For you and them</vt:lpstr>
      <vt:lpstr>Warning Signs of Escalation: Verbal Cues</vt:lpstr>
      <vt:lpstr>Warning Signs of Escalation: Non-Verbal Cues</vt:lpstr>
      <vt:lpstr>Trauma Response and Trauma Informed Care</vt:lpstr>
      <vt:lpstr>5-4-3-2-1 Grounding Techniques to help get back to the here and now</vt:lpstr>
      <vt:lpstr>Stages of Escalation: The Triple A of Stress Reaction</vt:lpstr>
      <vt:lpstr>Sensory Grounding-Tips</vt:lpstr>
      <vt:lpstr>Positive Affirmations</vt:lpstr>
      <vt:lpstr>Engagement Pillars-What family and friends can do to help</vt:lpstr>
      <vt:lpstr>How to bring about positive Behavior Change It could take hours, days, weeks or even months!</vt:lpstr>
      <vt:lpstr>Responding to Escalation</vt:lpstr>
      <vt:lpstr>De-Escalation Strategies</vt:lpstr>
      <vt:lpstr>De-Escalation Do's</vt:lpstr>
      <vt:lpstr>De-Escalation Dont's</vt:lpstr>
      <vt:lpstr>De-Escalation Don'ts</vt:lpstr>
      <vt:lpstr>Be PROACTIVE</vt:lpstr>
      <vt:lpstr>Support for Coping</vt:lpstr>
      <vt:lpstr>Situational Awareness</vt:lpstr>
      <vt:lpstr>When helping others- Universal Precautions for Personal Safety </vt:lpstr>
      <vt:lpstr>Message from –Doc Tackett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Tackett, Robert</dc:creator>
  <cp:lastModifiedBy>Tackett, Robert</cp:lastModifiedBy>
  <cp:revision>6</cp:revision>
  <dcterms:created xsi:type="dcterms:W3CDTF">2024-10-05T19:57:44Z</dcterms:created>
  <dcterms:modified xsi:type="dcterms:W3CDTF">2024-10-14T17:23:28Z</dcterms:modified>
</cp:coreProperties>
</file>