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57" r:id="rId4"/>
    <p:sldId id="258" r:id="rId5"/>
    <p:sldId id="259" r:id="rId6"/>
    <p:sldId id="269" r:id="rId7"/>
    <p:sldId id="268" r:id="rId8"/>
    <p:sldId id="260" r:id="rId9"/>
    <p:sldId id="261" r:id="rId10"/>
    <p:sldId id="267" r:id="rId11"/>
    <p:sldId id="266" r:id="rId12"/>
    <p:sldId id="262" r:id="rId13"/>
    <p:sldId id="263" r:id="rId14"/>
    <p:sldId id="264" r:id="rId15"/>
    <p:sldId id="265" r:id="rId16"/>
    <p:sldId id="272" r:id="rId17"/>
    <p:sldId id="271" r:id="rId18"/>
    <p:sldId id="273" r:id="rId19"/>
    <p:sldId id="274" r:id="rId20"/>
    <p:sldId id="275" r:id="rId21"/>
    <p:sldId id="276" r:id="rId22"/>
    <p:sldId id="270" r:id="rId23"/>
    <p:sldId id="277" r:id="rId24"/>
    <p:sldId id="278" r:id="rId25"/>
    <p:sldId id="281"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315620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348179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042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178497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629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135533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367061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269710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324673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1AB10-93D7-4170-BAD2-F0C3C39890E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347431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21AB10-93D7-4170-BAD2-F0C3C39890E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280521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21AB10-93D7-4170-BAD2-F0C3C39890E8}"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86630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21AB10-93D7-4170-BAD2-F0C3C39890E8}"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276042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1AB10-93D7-4170-BAD2-F0C3C39890E8}"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14590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21AB10-93D7-4170-BAD2-F0C3C39890E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39755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21AB10-93D7-4170-BAD2-F0C3C39890E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0C23C-F617-4A5B-8E6A-33A86BC831F3}" type="slidenum">
              <a:rPr lang="en-US" smtClean="0"/>
              <a:t>‹#›</a:t>
            </a:fld>
            <a:endParaRPr lang="en-US"/>
          </a:p>
        </p:txBody>
      </p:sp>
    </p:spTree>
    <p:extLst>
      <p:ext uri="{BB962C8B-B14F-4D97-AF65-F5344CB8AC3E}">
        <p14:creationId xmlns:p14="http://schemas.microsoft.com/office/powerpoint/2010/main" val="103756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21AB10-93D7-4170-BAD2-F0C3C39890E8}" type="datetimeFigureOut">
              <a:rPr lang="en-US" smtClean="0"/>
              <a:t>3/12/2024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30C23C-F617-4A5B-8E6A-33A86BC831F3}" type="slidenum">
              <a:rPr lang="en-US" smtClean="0"/>
              <a:t>‹#›</a:t>
            </a:fld>
            <a:endParaRPr lang="en-US"/>
          </a:p>
        </p:txBody>
      </p:sp>
    </p:spTree>
    <p:extLst>
      <p:ext uri="{BB962C8B-B14F-4D97-AF65-F5344CB8AC3E}">
        <p14:creationId xmlns:p14="http://schemas.microsoft.com/office/powerpoint/2010/main" val="1603140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F84F-1F84-8850-E95B-3C0EECFC3F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F4291D2-95E9-6808-55E9-55959E62081E}"/>
              </a:ext>
            </a:extLst>
          </p:cNvPr>
          <p:cNvSpPr>
            <a:spLocks noGrp="1"/>
          </p:cNvSpPr>
          <p:nvPr>
            <p:ph type="subTitle" idx="1"/>
          </p:nvPr>
        </p:nvSpPr>
        <p:spPr/>
        <p:txBody>
          <a:bodyPr/>
          <a:lstStyle/>
          <a:p>
            <a:endParaRPr lang="en-US" dirty="0"/>
          </a:p>
        </p:txBody>
      </p:sp>
      <p:pic>
        <p:nvPicPr>
          <p:cNvPr id="4" name="Picture 3" descr="Community Emergency Response Team | Waseca County Emergency Management">
            <a:extLst>
              <a:ext uri="{FF2B5EF4-FFF2-40B4-BE49-F238E27FC236}">
                <a16:creationId xmlns:a16="http://schemas.microsoft.com/office/drawing/2014/main" id="{275497FD-337A-40E0-BCA1-1037CCFE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0" y="357696"/>
            <a:ext cx="9276536" cy="5343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24756B-0307-B877-38F6-D1175C871904}"/>
              </a:ext>
            </a:extLst>
          </p:cNvPr>
          <p:cNvSpPr txBox="1"/>
          <p:nvPr/>
        </p:nvSpPr>
        <p:spPr>
          <a:xfrm>
            <a:off x="2542673" y="5669307"/>
            <a:ext cx="7106653" cy="830997"/>
          </a:xfrm>
          <a:prstGeom prst="rect">
            <a:avLst/>
          </a:prstGeom>
          <a:noFill/>
        </p:spPr>
        <p:txBody>
          <a:bodyPr wrap="square" rtlCol="0">
            <a:spAutoFit/>
          </a:bodyPr>
          <a:lstStyle/>
          <a:p>
            <a:r>
              <a:rPr lang="en-US" sz="4800" b="1" i="1" dirty="0"/>
              <a:t>Triage Refresher</a:t>
            </a:r>
          </a:p>
        </p:txBody>
      </p:sp>
    </p:spTree>
    <p:extLst>
      <p:ext uri="{BB962C8B-B14F-4D97-AF65-F5344CB8AC3E}">
        <p14:creationId xmlns:p14="http://schemas.microsoft.com/office/powerpoint/2010/main" val="313350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52F4-CFBF-2E33-27E6-C1DAC49AD4D6}"/>
              </a:ext>
            </a:extLst>
          </p:cNvPr>
          <p:cNvSpPr>
            <a:spLocks noGrp="1"/>
          </p:cNvSpPr>
          <p:nvPr>
            <p:ph type="title"/>
          </p:nvPr>
        </p:nvSpPr>
        <p:spPr/>
        <p:txBody>
          <a:bodyPr/>
          <a:lstStyle/>
          <a:p>
            <a:r>
              <a:rPr lang="en-US" dirty="0"/>
              <a:t>Each Section should have a Leader</a:t>
            </a:r>
          </a:p>
        </p:txBody>
      </p:sp>
      <p:sp>
        <p:nvSpPr>
          <p:cNvPr id="3" name="Content Placeholder 2">
            <a:extLst>
              <a:ext uri="{FF2B5EF4-FFF2-40B4-BE49-F238E27FC236}">
                <a16:creationId xmlns:a16="http://schemas.microsoft.com/office/drawing/2014/main" id="{7BB3DE90-E865-A331-35F1-F3115588C79A}"/>
              </a:ext>
            </a:extLst>
          </p:cNvPr>
          <p:cNvSpPr>
            <a:spLocks noGrp="1"/>
          </p:cNvSpPr>
          <p:nvPr>
            <p:ph idx="1"/>
          </p:nvPr>
        </p:nvSpPr>
        <p:spPr>
          <a:xfrm>
            <a:off x="677333" y="2160589"/>
            <a:ext cx="9085231" cy="4361235"/>
          </a:xfrm>
        </p:spPr>
        <p:txBody>
          <a:bodyPr>
            <a:normAutofit/>
          </a:bodyPr>
          <a:lstStyle/>
          <a:p>
            <a:r>
              <a:rPr lang="en-US" sz="2800" dirty="0"/>
              <a:t>RED:			Reassess patients every 3 to 5 minutes</a:t>
            </a:r>
          </a:p>
          <a:p>
            <a:endParaRPr lang="en-US" sz="2800" dirty="0"/>
          </a:p>
          <a:p>
            <a:r>
              <a:rPr lang="en-US" sz="2800" dirty="0"/>
              <a:t>YELLOW:		Reassess patients every hour</a:t>
            </a:r>
          </a:p>
          <a:p>
            <a:endParaRPr lang="en-US" sz="2800" dirty="0"/>
          </a:p>
          <a:p>
            <a:r>
              <a:rPr lang="en-US" sz="2800" dirty="0"/>
              <a:t>GREEN:		Maybe Reassess patients every hour</a:t>
            </a:r>
          </a:p>
          <a:p>
            <a:endParaRPr lang="en-US" sz="2800" dirty="0"/>
          </a:p>
          <a:p>
            <a:r>
              <a:rPr lang="en-US" sz="2800" dirty="0"/>
              <a:t>BLACK:		Continuous monitoring of bodies to maintain dignity and property</a:t>
            </a:r>
          </a:p>
        </p:txBody>
      </p:sp>
    </p:spTree>
    <p:extLst>
      <p:ext uri="{BB962C8B-B14F-4D97-AF65-F5344CB8AC3E}">
        <p14:creationId xmlns:p14="http://schemas.microsoft.com/office/powerpoint/2010/main" val="61074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1086-FD50-334E-8C5F-580B5CB1D3D8}"/>
              </a:ext>
            </a:extLst>
          </p:cNvPr>
          <p:cNvSpPr>
            <a:spLocks noGrp="1"/>
          </p:cNvSpPr>
          <p:nvPr>
            <p:ph type="title"/>
          </p:nvPr>
        </p:nvSpPr>
        <p:spPr>
          <a:xfrm>
            <a:off x="1147981" y="542364"/>
            <a:ext cx="8596668" cy="1320800"/>
          </a:xfrm>
        </p:spPr>
        <p:txBody>
          <a:bodyPr>
            <a:normAutofit fontScale="90000"/>
          </a:bodyPr>
          <a:lstStyle/>
          <a:p>
            <a:r>
              <a:rPr lang="en-US" dirty="0"/>
              <a:t>TRIAGE-Determining the color category</a:t>
            </a:r>
            <a:br>
              <a:rPr lang="en-US" dirty="0"/>
            </a:br>
            <a:r>
              <a:rPr lang="en-US" sz="3600" dirty="0"/>
              <a:t>RED	    YELLOW	    GREEN 	     BLACK</a:t>
            </a:r>
            <a:br>
              <a:rPr lang="en-US" sz="3600" dirty="0"/>
            </a:br>
            <a:endParaRPr lang="en-US" dirty="0"/>
          </a:p>
        </p:txBody>
      </p:sp>
      <p:sp>
        <p:nvSpPr>
          <p:cNvPr id="3" name="Content Placeholder 2">
            <a:extLst>
              <a:ext uri="{FF2B5EF4-FFF2-40B4-BE49-F238E27FC236}">
                <a16:creationId xmlns:a16="http://schemas.microsoft.com/office/drawing/2014/main" id="{AAC846EE-9372-E4F2-6E9C-029431DF4EE2}"/>
              </a:ext>
            </a:extLst>
          </p:cNvPr>
          <p:cNvSpPr>
            <a:spLocks noGrp="1"/>
          </p:cNvSpPr>
          <p:nvPr>
            <p:ph idx="1"/>
          </p:nvPr>
        </p:nvSpPr>
        <p:spPr>
          <a:xfrm>
            <a:off x="677333" y="1732547"/>
            <a:ext cx="10550961" cy="5017877"/>
          </a:xfrm>
        </p:spPr>
        <p:txBody>
          <a:bodyPr>
            <a:normAutofit/>
          </a:bodyPr>
          <a:lstStyle/>
          <a:p>
            <a:r>
              <a:rPr lang="en-US" sz="2800" dirty="0"/>
              <a:t>Airway        Open or not</a:t>
            </a:r>
          </a:p>
          <a:p>
            <a:r>
              <a:rPr lang="en-US" sz="2800" dirty="0"/>
              <a:t>Breathing    Effort, rate, depth, skin color, sound</a:t>
            </a:r>
          </a:p>
          <a:p>
            <a:r>
              <a:rPr lang="en-US" sz="2800" dirty="0"/>
              <a:t>Circulation  Capillary refill, radial pulses</a:t>
            </a:r>
          </a:p>
          <a:p>
            <a:r>
              <a:rPr lang="en-US" sz="2800" dirty="0"/>
              <a:t>Disability (Neurogenic)  Conscious or Unconscious</a:t>
            </a:r>
          </a:p>
          <a:p>
            <a:endParaRPr lang="en-US" sz="2800" dirty="0"/>
          </a:p>
          <a:p>
            <a:pPr marL="0" indent="0">
              <a:buNone/>
            </a:pPr>
            <a:r>
              <a:rPr lang="en-US" sz="2800" dirty="0"/>
              <a:t>Then Check:</a:t>
            </a:r>
          </a:p>
          <a:p>
            <a:r>
              <a:rPr lang="en-US" sz="2800" dirty="0"/>
              <a:t>Pain Score:  On a scale of 1 to 10, 10 being the worst</a:t>
            </a:r>
          </a:p>
          <a:p>
            <a:r>
              <a:rPr lang="en-US" sz="2800" dirty="0"/>
              <a:t>Bleeding and prior medical issues:  Under control or not</a:t>
            </a:r>
          </a:p>
          <a:p>
            <a:r>
              <a:rPr lang="en-US" sz="2800" dirty="0"/>
              <a:t>Mechanism of Injury:  Fall, sudden stop, explosion, etc.</a:t>
            </a:r>
          </a:p>
        </p:txBody>
      </p:sp>
    </p:spTree>
    <p:extLst>
      <p:ext uri="{BB962C8B-B14F-4D97-AF65-F5344CB8AC3E}">
        <p14:creationId xmlns:p14="http://schemas.microsoft.com/office/powerpoint/2010/main" val="252207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0968-3881-6CBA-73F1-ADB93194DE3E}"/>
              </a:ext>
            </a:extLst>
          </p:cNvPr>
          <p:cNvSpPr>
            <a:spLocks noGrp="1"/>
          </p:cNvSpPr>
          <p:nvPr>
            <p:ph type="title"/>
          </p:nvPr>
        </p:nvSpPr>
        <p:spPr/>
        <p:txBody>
          <a:bodyPr/>
          <a:lstStyle/>
          <a:p>
            <a:r>
              <a:rPr lang="en-US" dirty="0"/>
              <a:t>Immediate – RED Priority 1</a:t>
            </a:r>
          </a:p>
        </p:txBody>
      </p:sp>
      <p:sp>
        <p:nvSpPr>
          <p:cNvPr id="3" name="Content Placeholder 2">
            <a:extLst>
              <a:ext uri="{FF2B5EF4-FFF2-40B4-BE49-F238E27FC236}">
                <a16:creationId xmlns:a16="http://schemas.microsoft.com/office/drawing/2014/main" id="{BABF5AAF-C8DD-385F-203C-988BDFAAF1CF}"/>
              </a:ext>
            </a:extLst>
          </p:cNvPr>
          <p:cNvSpPr>
            <a:spLocks noGrp="1"/>
          </p:cNvSpPr>
          <p:nvPr>
            <p:ph idx="1"/>
          </p:nvPr>
        </p:nvSpPr>
        <p:spPr>
          <a:xfrm>
            <a:off x="677334" y="1828801"/>
            <a:ext cx="8596668" cy="4800600"/>
          </a:xfrm>
        </p:spPr>
        <p:txBody>
          <a:bodyPr>
            <a:normAutofit fontScale="92500" lnSpcReduction="10000"/>
          </a:bodyPr>
          <a:lstStyle/>
          <a:p>
            <a:r>
              <a:rPr lang="en-US" sz="2800" dirty="0"/>
              <a:t>Account for EVERYONE.  Sign In sheet (CERT Triage) </a:t>
            </a:r>
          </a:p>
          <a:p>
            <a:r>
              <a:rPr lang="en-US" sz="2800" dirty="0"/>
              <a:t>Stabilize Life Threats and Treat for Shock</a:t>
            </a:r>
          </a:p>
          <a:p>
            <a:pPr marL="0" indent="0">
              <a:buNone/>
            </a:pPr>
            <a:r>
              <a:rPr lang="en-US" sz="2800" dirty="0"/>
              <a:t>Vital Signs</a:t>
            </a:r>
          </a:p>
          <a:p>
            <a:r>
              <a:rPr lang="en-US" sz="2800" dirty="0"/>
              <a:t>Check Breathing:  12 to 20 and regular</a:t>
            </a:r>
          </a:p>
          <a:p>
            <a:r>
              <a:rPr lang="en-US" sz="2800" dirty="0"/>
              <a:t>Check Pulse:  60 to 100 and regular</a:t>
            </a:r>
          </a:p>
          <a:p>
            <a:r>
              <a:rPr lang="en-US" sz="2800" dirty="0"/>
              <a:t>Circulation:  Control major bleeding, Capillary refill less than 2 seconds</a:t>
            </a:r>
          </a:p>
          <a:p>
            <a:r>
              <a:rPr lang="en-US" sz="2800" dirty="0"/>
              <a:t>Prep for transport</a:t>
            </a:r>
          </a:p>
          <a:p>
            <a:r>
              <a:rPr lang="en-US" sz="2800" dirty="0"/>
              <a:t>Complete Triage Tag</a:t>
            </a:r>
          </a:p>
          <a:p>
            <a:r>
              <a:rPr lang="en-US" sz="2800" dirty="0"/>
              <a:t>Report to EOC</a:t>
            </a:r>
          </a:p>
        </p:txBody>
      </p:sp>
      <p:pic>
        <p:nvPicPr>
          <p:cNvPr id="7" name="Picture 6" descr="A group of people on a dock&#10;&#10;Description automatically generated">
            <a:extLst>
              <a:ext uri="{FF2B5EF4-FFF2-40B4-BE49-F238E27FC236}">
                <a16:creationId xmlns:a16="http://schemas.microsoft.com/office/drawing/2014/main" id="{30359B26-C6CB-3847-22B7-667EC1D4C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61774" y="3137300"/>
            <a:ext cx="3990974" cy="2993230"/>
          </a:xfrm>
          <a:prstGeom prst="rect">
            <a:avLst/>
          </a:prstGeom>
        </p:spPr>
      </p:pic>
    </p:spTree>
    <p:extLst>
      <p:ext uri="{BB962C8B-B14F-4D97-AF65-F5344CB8AC3E}">
        <p14:creationId xmlns:p14="http://schemas.microsoft.com/office/powerpoint/2010/main" val="305676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129" name="Rectangle 512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31" name="Straight Connector 513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3" name="Straight Connector 513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13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9" name="Isosceles Triangle 513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3" name="Isosceles Triangle 514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5" name="Freeform: Shape 514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E271DF-A70E-C8E1-362D-02C2917E6C91}"/>
              </a:ext>
            </a:extLst>
          </p:cNvPr>
          <p:cNvSpPr>
            <a:spLocks noGrp="1"/>
          </p:cNvSpPr>
          <p:nvPr>
            <p:ph type="title"/>
          </p:nvPr>
        </p:nvSpPr>
        <p:spPr>
          <a:xfrm>
            <a:off x="6330513" y="147918"/>
            <a:ext cx="5364199" cy="1119409"/>
          </a:xfrm>
        </p:spPr>
        <p:txBody>
          <a:bodyPr anchor="ctr">
            <a:normAutofit fontScale="90000"/>
          </a:bodyPr>
          <a:lstStyle/>
          <a:p>
            <a:r>
              <a:rPr lang="en-US" dirty="0">
                <a:solidFill>
                  <a:srgbClr val="FFFFFF"/>
                </a:solidFill>
              </a:rPr>
              <a:t>Urgent – YELLOW Priority 2</a:t>
            </a:r>
          </a:p>
        </p:txBody>
      </p:sp>
      <p:pic>
        <p:nvPicPr>
          <p:cNvPr id="5122" name="Picture 2" descr="Soldiers respond to surprise mass casualty exercise &gt; Eglin Air Force Base  &gt; News">
            <a:extLst>
              <a:ext uri="{FF2B5EF4-FFF2-40B4-BE49-F238E27FC236}">
                <a16:creationId xmlns:a16="http://schemas.microsoft.com/office/drawing/2014/main" id="{887A8982-7E06-0C21-395F-694EEB05BD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264" y="1267327"/>
            <a:ext cx="6321110" cy="42992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24417D-677C-D196-4B7C-9F3DCCDCA8DE}"/>
              </a:ext>
            </a:extLst>
          </p:cNvPr>
          <p:cNvSpPr>
            <a:spLocks noGrp="1"/>
          </p:cNvSpPr>
          <p:nvPr>
            <p:ph idx="1"/>
          </p:nvPr>
        </p:nvSpPr>
        <p:spPr>
          <a:xfrm>
            <a:off x="6855386" y="1275794"/>
            <a:ext cx="4814867" cy="5434288"/>
          </a:xfrm>
        </p:spPr>
        <p:txBody>
          <a:bodyPr anchor="t">
            <a:noAutofit/>
          </a:bodyPr>
          <a:lstStyle/>
          <a:p>
            <a:r>
              <a:rPr lang="en-US" sz="2800" dirty="0">
                <a:solidFill>
                  <a:srgbClr val="FFFFFF"/>
                </a:solidFill>
              </a:rPr>
              <a:t>Stabilize injuries and Treat for Shock.  </a:t>
            </a:r>
          </a:p>
          <a:p>
            <a:pPr marL="0" indent="0">
              <a:buNone/>
            </a:pPr>
            <a:r>
              <a:rPr lang="en-US" sz="2800" dirty="0">
                <a:solidFill>
                  <a:srgbClr val="FFFFFF"/>
                </a:solidFill>
              </a:rPr>
              <a:t>Vital Signs</a:t>
            </a:r>
          </a:p>
          <a:p>
            <a:r>
              <a:rPr lang="en-US" sz="2800" dirty="0">
                <a:solidFill>
                  <a:srgbClr val="FFFFFF"/>
                </a:solidFill>
              </a:rPr>
              <a:t>Check Breathing:  12 to 20 and regular</a:t>
            </a:r>
          </a:p>
          <a:p>
            <a:r>
              <a:rPr lang="en-US" sz="2800" dirty="0">
                <a:solidFill>
                  <a:srgbClr val="FFFFFF"/>
                </a:solidFill>
              </a:rPr>
              <a:t>Check Pulse:  60 to 100 and regular</a:t>
            </a:r>
          </a:p>
          <a:p>
            <a:r>
              <a:rPr lang="en-US" sz="2800" dirty="0">
                <a:solidFill>
                  <a:srgbClr val="FFFFFF"/>
                </a:solidFill>
              </a:rPr>
              <a:t>Circulation:  Capillary refill less than 2 seconds</a:t>
            </a:r>
          </a:p>
          <a:p>
            <a:r>
              <a:rPr lang="en-US" sz="2800" dirty="0">
                <a:solidFill>
                  <a:srgbClr val="FFFFFF"/>
                </a:solidFill>
              </a:rPr>
              <a:t>Prep for transport</a:t>
            </a:r>
          </a:p>
          <a:p>
            <a:r>
              <a:rPr lang="en-US" sz="2800" dirty="0">
                <a:solidFill>
                  <a:srgbClr val="FFFFFF"/>
                </a:solidFill>
              </a:rPr>
              <a:t>Complete Triage Tag</a:t>
            </a:r>
          </a:p>
        </p:txBody>
      </p:sp>
    </p:spTree>
    <p:extLst>
      <p:ext uri="{BB962C8B-B14F-4D97-AF65-F5344CB8AC3E}">
        <p14:creationId xmlns:p14="http://schemas.microsoft.com/office/powerpoint/2010/main" val="367776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14085C-CC6F-9EDD-BF3A-DDDBA7A43823}"/>
              </a:ext>
            </a:extLst>
          </p:cNvPr>
          <p:cNvSpPr>
            <a:spLocks noGrp="1"/>
          </p:cNvSpPr>
          <p:nvPr>
            <p:ph type="title"/>
          </p:nvPr>
        </p:nvSpPr>
        <p:spPr>
          <a:xfrm>
            <a:off x="5889812" y="215153"/>
            <a:ext cx="5804901" cy="802341"/>
          </a:xfrm>
        </p:spPr>
        <p:txBody>
          <a:bodyPr anchor="ctr">
            <a:normAutofit fontScale="90000"/>
          </a:bodyPr>
          <a:lstStyle/>
          <a:p>
            <a:r>
              <a:rPr lang="en-US" dirty="0">
                <a:solidFill>
                  <a:srgbClr val="FFFFFF"/>
                </a:solidFill>
              </a:rPr>
              <a:t>Non-critical – GREEN Priority 3</a:t>
            </a:r>
          </a:p>
        </p:txBody>
      </p:sp>
      <p:pic>
        <p:nvPicPr>
          <p:cNvPr id="5" name="Picture 4" descr="A child and child playing on a bench&#10;&#10;Description automatically generated">
            <a:extLst>
              <a:ext uri="{FF2B5EF4-FFF2-40B4-BE49-F238E27FC236}">
                <a16:creationId xmlns:a16="http://schemas.microsoft.com/office/drawing/2014/main" id="{17D760EE-9D78-A506-13F5-267BD8C6E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9430" y="1825817"/>
            <a:ext cx="5259348" cy="3944510"/>
          </a:xfrm>
          <a:prstGeom prst="rect">
            <a:avLst/>
          </a:prstGeom>
        </p:spPr>
      </p:pic>
      <p:sp>
        <p:nvSpPr>
          <p:cNvPr id="3" name="Content Placeholder 2">
            <a:extLst>
              <a:ext uri="{FF2B5EF4-FFF2-40B4-BE49-F238E27FC236}">
                <a16:creationId xmlns:a16="http://schemas.microsoft.com/office/drawing/2014/main" id="{008355D3-2357-4872-6FC4-76F9A8B93092}"/>
              </a:ext>
            </a:extLst>
          </p:cNvPr>
          <p:cNvSpPr>
            <a:spLocks noGrp="1"/>
          </p:cNvSpPr>
          <p:nvPr>
            <p:ph idx="1"/>
          </p:nvPr>
        </p:nvSpPr>
        <p:spPr>
          <a:xfrm>
            <a:off x="6537292" y="1168397"/>
            <a:ext cx="5157421" cy="5474449"/>
          </a:xfrm>
        </p:spPr>
        <p:txBody>
          <a:bodyPr anchor="t">
            <a:noAutofit/>
          </a:bodyPr>
          <a:lstStyle/>
          <a:p>
            <a:r>
              <a:rPr lang="en-US" sz="2800" dirty="0">
                <a:solidFill>
                  <a:srgbClr val="FFFFFF"/>
                </a:solidFill>
              </a:rPr>
              <a:t>Crowd Control</a:t>
            </a:r>
          </a:p>
          <a:p>
            <a:r>
              <a:rPr lang="en-US" sz="2800" dirty="0">
                <a:solidFill>
                  <a:srgbClr val="FFFFFF"/>
                </a:solidFill>
              </a:rPr>
              <a:t>Self Aid</a:t>
            </a:r>
          </a:p>
          <a:p>
            <a:r>
              <a:rPr lang="en-US" sz="2800" dirty="0">
                <a:solidFill>
                  <a:srgbClr val="FFFFFF"/>
                </a:solidFill>
              </a:rPr>
              <a:t>Buddy Aid</a:t>
            </a:r>
          </a:p>
          <a:p>
            <a:r>
              <a:rPr lang="en-US" sz="2800" dirty="0">
                <a:solidFill>
                  <a:srgbClr val="FFFFFF"/>
                </a:solidFill>
              </a:rPr>
              <a:t>Check Breathing:  12 to 20 and regular</a:t>
            </a:r>
          </a:p>
          <a:p>
            <a:r>
              <a:rPr lang="en-US" sz="2800" dirty="0">
                <a:solidFill>
                  <a:srgbClr val="FFFFFF"/>
                </a:solidFill>
              </a:rPr>
              <a:t>Check Pulse:  60 to 100 and regular</a:t>
            </a:r>
          </a:p>
          <a:p>
            <a:r>
              <a:rPr lang="en-US" sz="2800" dirty="0">
                <a:solidFill>
                  <a:srgbClr val="FFFFFF"/>
                </a:solidFill>
              </a:rPr>
              <a:t>Circulation:  Capillary refill less than 2 seconds</a:t>
            </a:r>
          </a:p>
          <a:p>
            <a:r>
              <a:rPr lang="en-US" sz="2800" dirty="0">
                <a:solidFill>
                  <a:srgbClr val="FFFFFF"/>
                </a:solidFill>
              </a:rPr>
              <a:t>Complete Triage Tag</a:t>
            </a:r>
          </a:p>
        </p:txBody>
      </p:sp>
    </p:spTree>
    <p:extLst>
      <p:ext uri="{BB962C8B-B14F-4D97-AF65-F5344CB8AC3E}">
        <p14:creationId xmlns:p14="http://schemas.microsoft.com/office/powerpoint/2010/main" val="268757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dentifying the dead after mass disasters is a crucial part of grieving.  Here's how forensic experts do it">
            <a:extLst>
              <a:ext uri="{FF2B5EF4-FFF2-40B4-BE49-F238E27FC236}">
                <a16:creationId xmlns:a16="http://schemas.microsoft.com/office/drawing/2014/main" id="{CEB46860-EDEE-6CAC-E21E-D0CBC304C627}"/>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l="605" r="1183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686D6E-F6BB-21C8-E357-1DDF99B8781B}"/>
              </a:ext>
            </a:extLst>
          </p:cNvPr>
          <p:cNvSpPr>
            <a:spLocks noGrp="1"/>
          </p:cNvSpPr>
          <p:nvPr>
            <p:ph type="title"/>
          </p:nvPr>
        </p:nvSpPr>
        <p:spPr>
          <a:xfrm>
            <a:off x="677334" y="609600"/>
            <a:ext cx="8596668" cy="1320800"/>
          </a:xfrm>
        </p:spPr>
        <p:txBody>
          <a:bodyPr>
            <a:normAutofit/>
          </a:bodyPr>
          <a:lstStyle/>
          <a:p>
            <a:r>
              <a:rPr lang="en-US" dirty="0"/>
              <a:t>Expectant – BLACK Priority 4</a:t>
            </a:r>
          </a:p>
        </p:txBody>
      </p:sp>
      <p:sp>
        <p:nvSpPr>
          <p:cNvPr id="3" name="Content Placeholder 2">
            <a:extLst>
              <a:ext uri="{FF2B5EF4-FFF2-40B4-BE49-F238E27FC236}">
                <a16:creationId xmlns:a16="http://schemas.microsoft.com/office/drawing/2014/main" id="{5004DDA9-3DAC-6350-5D6F-D3CA0DF7FD25}"/>
              </a:ext>
            </a:extLst>
          </p:cNvPr>
          <p:cNvSpPr>
            <a:spLocks noGrp="1"/>
          </p:cNvSpPr>
          <p:nvPr>
            <p:ph idx="1"/>
          </p:nvPr>
        </p:nvSpPr>
        <p:spPr>
          <a:xfrm>
            <a:off x="677334" y="2160589"/>
            <a:ext cx="3413403" cy="3880773"/>
          </a:xfrm>
        </p:spPr>
        <p:txBody>
          <a:bodyPr>
            <a:normAutofit/>
          </a:bodyPr>
          <a:lstStyle/>
          <a:p>
            <a:r>
              <a:rPr lang="en-US" sz="2800" dirty="0">
                <a:solidFill>
                  <a:srgbClr val="FFFFFF"/>
                </a:solidFill>
              </a:rPr>
              <a:t>Cover body</a:t>
            </a:r>
          </a:p>
          <a:p>
            <a:endParaRPr lang="en-US" sz="2800" dirty="0">
              <a:solidFill>
                <a:srgbClr val="FFFFFF"/>
              </a:solidFill>
            </a:endParaRPr>
          </a:p>
          <a:p>
            <a:r>
              <a:rPr lang="en-US" sz="2800" dirty="0">
                <a:solidFill>
                  <a:srgbClr val="FFFFFF"/>
                </a:solidFill>
              </a:rPr>
              <a:t>Safeguard property</a:t>
            </a:r>
          </a:p>
          <a:p>
            <a:endParaRPr lang="en-US" sz="2800" dirty="0">
              <a:solidFill>
                <a:srgbClr val="FFFFFF"/>
              </a:solidFill>
            </a:endParaRPr>
          </a:p>
          <a:p>
            <a:r>
              <a:rPr lang="en-US" sz="2800" dirty="0">
                <a:solidFill>
                  <a:srgbClr val="FFFFFF"/>
                </a:solidFill>
              </a:rPr>
              <a:t>Complete Triage Tag</a:t>
            </a:r>
          </a:p>
        </p:txBody>
      </p:sp>
    </p:spTree>
    <p:extLst>
      <p:ext uri="{BB962C8B-B14F-4D97-AF65-F5344CB8AC3E}">
        <p14:creationId xmlns:p14="http://schemas.microsoft.com/office/powerpoint/2010/main" val="3357645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3550-B8CC-A7DF-C7A6-3709BB21E1C9}"/>
              </a:ext>
            </a:extLst>
          </p:cNvPr>
          <p:cNvSpPr>
            <a:spLocks noGrp="1"/>
          </p:cNvSpPr>
          <p:nvPr>
            <p:ph type="title"/>
          </p:nvPr>
        </p:nvSpPr>
        <p:spPr>
          <a:xfrm>
            <a:off x="677334" y="609600"/>
            <a:ext cx="5245768" cy="1320800"/>
          </a:xfrm>
        </p:spPr>
        <p:txBody>
          <a:bodyPr/>
          <a:lstStyle/>
          <a:p>
            <a:r>
              <a:rPr lang="en-US" dirty="0"/>
              <a:t>Flow chart</a:t>
            </a:r>
          </a:p>
        </p:txBody>
      </p:sp>
      <p:pic>
        <p:nvPicPr>
          <p:cNvPr id="3074" name="Picture 2" descr="Triage Team Board • IMS Alliance">
            <a:extLst>
              <a:ext uri="{FF2B5EF4-FFF2-40B4-BE49-F238E27FC236}">
                <a16:creationId xmlns:a16="http://schemas.microsoft.com/office/drawing/2014/main" id="{FC01FCBB-43B9-1729-C966-16614DD8A39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84" r="2530" b="15492"/>
          <a:stretch/>
        </p:blipFill>
        <p:spPr bwMode="auto">
          <a:xfrm>
            <a:off x="4796589" y="80595"/>
            <a:ext cx="7234991" cy="6649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Triage ? - Kingfisher Medical Triage MCI">
            <a:extLst>
              <a:ext uri="{FF2B5EF4-FFF2-40B4-BE49-F238E27FC236}">
                <a16:creationId xmlns:a16="http://schemas.microsoft.com/office/drawing/2014/main" id="{BBBF55CB-0B07-C8D0-5F1C-2949CA4FA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785" b="2900"/>
          <a:stretch/>
        </p:blipFill>
        <p:spPr bwMode="auto">
          <a:xfrm>
            <a:off x="331899" y="1270000"/>
            <a:ext cx="4810125" cy="550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1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142F-AE5A-9A17-5AFB-8241B524F797}"/>
              </a:ext>
            </a:extLst>
          </p:cNvPr>
          <p:cNvSpPr>
            <a:spLocks noGrp="1"/>
          </p:cNvSpPr>
          <p:nvPr>
            <p:ph type="title"/>
          </p:nvPr>
        </p:nvSpPr>
        <p:spPr>
          <a:xfrm>
            <a:off x="677334" y="609600"/>
            <a:ext cx="4440098" cy="1320800"/>
          </a:xfrm>
        </p:spPr>
        <p:txBody>
          <a:bodyPr/>
          <a:lstStyle/>
          <a:p>
            <a:r>
              <a:rPr lang="en-US" dirty="0"/>
              <a:t>Triage Tag / Tape</a:t>
            </a:r>
          </a:p>
        </p:txBody>
      </p:sp>
      <p:pic>
        <p:nvPicPr>
          <p:cNvPr id="2050" name="Picture 2" descr="Basic Triage Tag - Curtis - Tools for Heroes">
            <a:extLst>
              <a:ext uri="{FF2B5EF4-FFF2-40B4-BE49-F238E27FC236}">
                <a16:creationId xmlns:a16="http://schemas.microsoft.com/office/drawing/2014/main" id="{DDE2D5C4-B339-7217-0D57-BE97441EBB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5668" y="56147"/>
            <a:ext cx="6801853" cy="68018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Triage Tape Kit/Contains 8 rolls of tape: Minor, Deceased,  Immediate, Delayed : Health &amp; Household">
            <a:extLst>
              <a:ext uri="{FF2B5EF4-FFF2-40B4-BE49-F238E27FC236}">
                <a16:creationId xmlns:a16="http://schemas.microsoft.com/office/drawing/2014/main" id="{47A64BF5-CCE1-F2B8-3B96-EFCEE8D7B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79" y="2406316"/>
            <a:ext cx="5137405" cy="370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9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A3CB-086B-7942-6E3C-BA6C8FFA9084}"/>
              </a:ext>
            </a:extLst>
          </p:cNvPr>
          <p:cNvSpPr>
            <a:spLocks noGrp="1"/>
          </p:cNvSpPr>
          <p:nvPr>
            <p:ph type="title"/>
          </p:nvPr>
        </p:nvSpPr>
        <p:spPr>
          <a:xfrm>
            <a:off x="333182" y="609599"/>
            <a:ext cx="2831475" cy="2213811"/>
          </a:xfrm>
        </p:spPr>
        <p:txBody>
          <a:bodyPr/>
          <a:lstStyle/>
          <a:p>
            <a:r>
              <a:rPr lang="en-US" dirty="0"/>
              <a:t>Triage Categories</a:t>
            </a:r>
          </a:p>
        </p:txBody>
      </p:sp>
      <p:pic>
        <p:nvPicPr>
          <p:cNvPr id="4098" name="Picture 2" descr="Military Coding MEDICAL TRIAGE 101 TCCC TC-3 TC3 PowerPoint Presentation on  CD | eBay">
            <a:extLst>
              <a:ext uri="{FF2B5EF4-FFF2-40B4-BE49-F238E27FC236}">
                <a16:creationId xmlns:a16="http://schemas.microsoft.com/office/drawing/2014/main" id="{4729FB9B-D517-31AB-028D-DB7EB17B47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56" r="1701"/>
          <a:stretch/>
        </p:blipFill>
        <p:spPr bwMode="auto">
          <a:xfrm>
            <a:off x="2641913" y="818147"/>
            <a:ext cx="9530553" cy="58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1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FD7B14F-3DC3-4035-CB6B-F7580712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306" y="-30801"/>
            <a:ext cx="6753726" cy="6888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E65F55-7B3A-08B8-98FA-89758A325421}"/>
              </a:ext>
            </a:extLst>
          </p:cNvPr>
          <p:cNvSpPr txBox="1"/>
          <p:nvPr/>
        </p:nvSpPr>
        <p:spPr>
          <a:xfrm>
            <a:off x="449179" y="721895"/>
            <a:ext cx="2246712" cy="954107"/>
          </a:xfrm>
          <a:prstGeom prst="rect">
            <a:avLst/>
          </a:prstGeom>
          <a:noFill/>
        </p:spPr>
        <p:txBody>
          <a:bodyPr wrap="square" rtlCol="0">
            <a:spAutoFit/>
          </a:bodyPr>
          <a:lstStyle/>
          <a:p>
            <a:r>
              <a:rPr lang="en-US" sz="2800" dirty="0"/>
              <a:t>INCIDENT LAYOUT</a:t>
            </a:r>
          </a:p>
        </p:txBody>
      </p:sp>
    </p:spTree>
    <p:extLst>
      <p:ext uri="{BB962C8B-B14F-4D97-AF65-F5344CB8AC3E}">
        <p14:creationId xmlns:p14="http://schemas.microsoft.com/office/powerpoint/2010/main" val="228070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CFAD-DF13-0B0F-5F5A-C89DDCF58C82}"/>
              </a:ext>
            </a:extLst>
          </p:cNvPr>
          <p:cNvSpPr>
            <a:spLocks noGrp="1"/>
          </p:cNvSpPr>
          <p:nvPr>
            <p:ph type="title"/>
          </p:nvPr>
        </p:nvSpPr>
        <p:spPr>
          <a:xfrm>
            <a:off x="677334" y="609600"/>
            <a:ext cx="4087171" cy="1320800"/>
          </a:xfrm>
        </p:spPr>
        <p:txBody>
          <a:bodyPr/>
          <a:lstStyle/>
          <a:p>
            <a:r>
              <a:rPr lang="en-US" dirty="0"/>
              <a:t>Purpose</a:t>
            </a:r>
          </a:p>
        </p:txBody>
      </p:sp>
      <p:sp>
        <p:nvSpPr>
          <p:cNvPr id="3" name="Content Placeholder 2">
            <a:extLst>
              <a:ext uri="{FF2B5EF4-FFF2-40B4-BE49-F238E27FC236}">
                <a16:creationId xmlns:a16="http://schemas.microsoft.com/office/drawing/2014/main" id="{304D56F9-2BD5-1EF9-3E10-A9C697DD8D79}"/>
              </a:ext>
            </a:extLst>
          </p:cNvPr>
          <p:cNvSpPr>
            <a:spLocks noGrp="1"/>
          </p:cNvSpPr>
          <p:nvPr>
            <p:ph idx="1"/>
          </p:nvPr>
        </p:nvSpPr>
        <p:spPr>
          <a:xfrm>
            <a:off x="7614236" y="2179475"/>
            <a:ext cx="4108977" cy="4146884"/>
          </a:xfrm>
        </p:spPr>
        <p:txBody>
          <a:bodyPr>
            <a:normAutofit/>
          </a:bodyPr>
          <a:lstStyle/>
          <a:p>
            <a:pPr marL="0" indent="0">
              <a:buNone/>
            </a:pPr>
            <a:r>
              <a:rPr lang="en-US" sz="2800" dirty="0"/>
              <a:t>To refresh seasoned Emergency Response Team members in the concepts and operations that will be needed to function during a massive casualty incident. </a:t>
            </a:r>
          </a:p>
        </p:txBody>
      </p:sp>
      <p:pic>
        <p:nvPicPr>
          <p:cNvPr id="1026" name="Picture 2">
            <a:extLst>
              <a:ext uri="{FF2B5EF4-FFF2-40B4-BE49-F238E27FC236}">
                <a16:creationId xmlns:a16="http://schemas.microsoft.com/office/drawing/2014/main" id="{02DE3CF8-612B-B824-8570-220B71E54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7" y="1906271"/>
            <a:ext cx="7052762" cy="469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1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77F2A9A-3316-A0BC-9A53-DF59F9CCA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11" t="15439" r="13860" b="15556"/>
          <a:stretch/>
        </p:blipFill>
        <p:spPr bwMode="auto">
          <a:xfrm>
            <a:off x="2695891" y="0"/>
            <a:ext cx="9319646" cy="67055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86D7E0-983F-86CC-AE3D-2811EC3BDFDA}"/>
              </a:ext>
            </a:extLst>
          </p:cNvPr>
          <p:cNvSpPr txBox="1"/>
          <p:nvPr/>
        </p:nvSpPr>
        <p:spPr>
          <a:xfrm>
            <a:off x="449179" y="721895"/>
            <a:ext cx="2246712" cy="954107"/>
          </a:xfrm>
          <a:prstGeom prst="rect">
            <a:avLst/>
          </a:prstGeom>
          <a:noFill/>
        </p:spPr>
        <p:txBody>
          <a:bodyPr wrap="square" rtlCol="0">
            <a:spAutoFit/>
          </a:bodyPr>
          <a:lstStyle/>
          <a:p>
            <a:r>
              <a:rPr lang="en-US" sz="2800" dirty="0"/>
              <a:t>INCIDENT LAYOUT</a:t>
            </a:r>
          </a:p>
        </p:txBody>
      </p:sp>
    </p:spTree>
    <p:extLst>
      <p:ext uri="{BB962C8B-B14F-4D97-AF65-F5344CB8AC3E}">
        <p14:creationId xmlns:p14="http://schemas.microsoft.com/office/powerpoint/2010/main" val="414124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7199E-47AD-CC30-8543-5BDE8D42FD3C}"/>
              </a:ext>
            </a:extLst>
          </p:cNvPr>
          <p:cNvSpPr txBox="1"/>
          <p:nvPr/>
        </p:nvSpPr>
        <p:spPr>
          <a:xfrm>
            <a:off x="449179" y="721895"/>
            <a:ext cx="2246712" cy="954107"/>
          </a:xfrm>
          <a:prstGeom prst="rect">
            <a:avLst/>
          </a:prstGeom>
          <a:noFill/>
        </p:spPr>
        <p:txBody>
          <a:bodyPr wrap="square" rtlCol="0">
            <a:spAutoFit/>
          </a:bodyPr>
          <a:lstStyle/>
          <a:p>
            <a:r>
              <a:rPr lang="en-US" sz="2800" dirty="0"/>
              <a:t>INCIDENT LAYOUT</a:t>
            </a:r>
          </a:p>
        </p:txBody>
      </p:sp>
      <p:pic>
        <p:nvPicPr>
          <p:cNvPr id="8194" name="Picture 2" descr="Mass Casualty Management - ppt download">
            <a:extLst>
              <a:ext uri="{FF2B5EF4-FFF2-40B4-BE49-F238E27FC236}">
                <a16:creationId xmlns:a16="http://schemas.microsoft.com/office/drawing/2014/main" id="{9C0C9AE4-6C20-C347-FAE0-95A23A518B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50"/>
          <a:stretch/>
        </p:blipFill>
        <p:spPr bwMode="auto">
          <a:xfrm>
            <a:off x="3256547" y="593557"/>
            <a:ext cx="8486274" cy="601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4569-66E3-597B-A8F9-EF3C699FC255}"/>
              </a:ext>
            </a:extLst>
          </p:cNvPr>
          <p:cNvSpPr>
            <a:spLocks noGrp="1"/>
          </p:cNvSpPr>
          <p:nvPr>
            <p:ph type="title"/>
          </p:nvPr>
        </p:nvSpPr>
        <p:spPr>
          <a:xfrm>
            <a:off x="1408670" y="609600"/>
            <a:ext cx="7865332" cy="1320800"/>
          </a:xfrm>
        </p:spPr>
        <p:txBody>
          <a:bodyPr/>
          <a:lstStyle/>
          <a:p>
            <a:r>
              <a:rPr lang="en-US" dirty="0"/>
              <a:t>How would you Triage the following:</a:t>
            </a:r>
          </a:p>
        </p:txBody>
      </p:sp>
      <p:sp>
        <p:nvSpPr>
          <p:cNvPr id="3" name="Text Placeholder 2">
            <a:extLst>
              <a:ext uri="{FF2B5EF4-FFF2-40B4-BE49-F238E27FC236}">
                <a16:creationId xmlns:a16="http://schemas.microsoft.com/office/drawing/2014/main" id="{C0D201AF-F733-D488-8347-682932021E8D}"/>
              </a:ext>
            </a:extLst>
          </p:cNvPr>
          <p:cNvSpPr>
            <a:spLocks noGrp="1"/>
          </p:cNvSpPr>
          <p:nvPr>
            <p:ph type="body" idx="1"/>
          </p:nvPr>
        </p:nvSpPr>
        <p:spPr>
          <a:xfrm>
            <a:off x="2026508" y="2160983"/>
            <a:ext cx="2834860" cy="576262"/>
          </a:xfrm>
        </p:spPr>
        <p:txBody>
          <a:bodyPr/>
          <a:lstStyle/>
          <a:p>
            <a:r>
              <a:rPr lang="en-US" dirty="0"/>
              <a:t>No pulse</a:t>
            </a:r>
          </a:p>
        </p:txBody>
      </p:sp>
      <p:sp>
        <p:nvSpPr>
          <p:cNvPr id="5" name="Text Placeholder 4">
            <a:extLst>
              <a:ext uri="{FF2B5EF4-FFF2-40B4-BE49-F238E27FC236}">
                <a16:creationId xmlns:a16="http://schemas.microsoft.com/office/drawing/2014/main" id="{44FC5F22-CE18-52E8-7A4B-752E89CC80BA}"/>
              </a:ext>
            </a:extLst>
          </p:cNvPr>
          <p:cNvSpPr>
            <a:spLocks noGrp="1"/>
          </p:cNvSpPr>
          <p:nvPr>
            <p:ph type="body" sz="quarter" idx="3"/>
          </p:nvPr>
        </p:nvSpPr>
        <p:spPr/>
        <p:txBody>
          <a:bodyPr/>
          <a:lstStyle/>
          <a:p>
            <a:r>
              <a:rPr lang="en-US" dirty="0"/>
              <a:t>Pain to leg, unable to walk, pulse intact, capillary refill is 2 seconds</a:t>
            </a:r>
          </a:p>
        </p:txBody>
      </p:sp>
      <p:pic>
        <p:nvPicPr>
          <p:cNvPr id="9" name="Content Placeholder 8" descr="A person helping an old person on a couch&#10;&#10;Description automatically generated">
            <a:extLst>
              <a:ext uri="{FF2B5EF4-FFF2-40B4-BE49-F238E27FC236}">
                <a16:creationId xmlns:a16="http://schemas.microsoft.com/office/drawing/2014/main" id="{525B560B-28B2-4231-C7BE-1DAB93872A7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87938" y="2819599"/>
            <a:ext cx="4186237" cy="3139677"/>
          </a:xfrm>
        </p:spPr>
      </p:pic>
      <p:pic>
        <p:nvPicPr>
          <p:cNvPr id="7" name="Content Placeholder 6" descr="A person touching a child's neck&#10;&#10;Description automatically generated">
            <a:extLst>
              <a:ext uri="{FF2B5EF4-FFF2-40B4-BE49-F238E27FC236}">
                <a16:creationId xmlns:a16="http://schemas.microsoft.com/office/drawing/2014/main" id="{09A40A17-A2B4-3645-9F63-2022029E90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8992" y="2736850"/>
            <a:ext cx="2479215" cy="3305175"/>
          </a:xfrm>
          <a:prstGeom prst="rect">
            <a:avLst/>
          </a:prstGeom>
        </p:spPr>
      </p:pic>
    </p:spTree>
    <p:extLst>
      <p:ext uri="{BB962C8B-B14F-4D97-AF65-F5344CB8AC3E}">
        <p14:creationId xmlns:p14="http://schemas.microsoft.com/office/powerpoint/2010/main" val="1284961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4569-66E3-597B-A8F9-EF3C699FC255}"/>
              </a:ext>
            </a:extLst>
          </p:cNvPr>
          <p:cNvSpPr>
            <a:spLocks noGrp="1"/>
          </p:cNvSpPr>
          <p:nvPr>
            <p:ph type="title"/>
          </p:nvPr>
        </p:nvSpPr>
        <p:spPr>
          <a:xfrm>
            <a:off x="1408670" y="609600"/>
            <a:ext cx="7865332" cy="1320800"/>
          </a:xfrm>
        </p:spPr>
        <p:txBody>
          <a:bodyPr/>
          <a:lstStyle/>
          <a:p>
            <a:r>
              <a:rPr lang="en-US" dirty="0"/>
              <a:t>How would you Triage the following:</a:t>
            </a:r>
          </a:p>
        </p:txBody>
      </p:sp>
      <p:sp>
        <p:nvSpPr>
          <p:cNvPr id="3" name="Text Placeholder 2">
            <a:extLst>
              <a:ext uri="{FF2B5EF4-FFF2-40B4-BE49-F238E27FC236}">
                <a16:creationId xmlns:a16="http://schemas.microsoft.com/office/drawing/2014/main" id="{C0D201AF-F733-D488-8347-682932021E8D}"/>
              </a:ext>
            </a:extLst>
          </p:cNvPr>
          <p:cNvSpPr>
            <a:spLocks noGrp="1"/>
          </p:cNvSpPr>
          <p:nvPr>
            <p:ph type="body" idx="1"/>
          </p:nvPr>
        </p:nvSpPr>
        <p:spPr>
          <a:xfrm>
            <a:off x="470647" y="2160983"/>
            <a:ext cx="4390721" cy="576262"/>
          </a:xfrm>
        </p:spPr>
        <p:txBody>
          <a:bodyPr/>
          <a:lstStyle/>
          <a:p>
            <a:r>
              <a:rPr lang="en-US" dirty="0"/>
              <a:t>Burns to face and body, Cuts to face and body, airway problems </a:t>
            </a:r>
          </a:p>
        </p:txBody>
      </p:sp>
      <p:sp>
        <p:nvSpPr>
          <p:cNvPr id="5" name="Text Placeholder 4">
            <a:extLst>
              <a:ext uri="{FF2B5EF4-FFF2-40B4-BE49-F238E27FC236}">
                <a16:creationId xmlns:a16="http://schemas.microsoft.com/office/drawing/2014/main" id="{44FC5F22-CE18-52E8-7A4B-752E89CC80BA}"/>
              </a:ext>
            </a:extLst>
          </p:cNvPr>
          <p:cNvSpPr>
            <a:spLocks noGrp="1"/>
          </p:cNvSpPr>
          <p:nvPr>
            <p:ph type="body" sz="quarter" idx="3"/>
          </p:nvPr>
        </p:nvSpPr>
        <p:spPr>
          <a:xfrm>
            <a:off x="5474151" y="2160983"/>
            <a:ext cx="4185618" cy="576262"/>
          </a:xfrm>
        </p:spPr>
        <p:txBody>
          <a:bodyPr/>
          <a:lstStyle/>
          <a:p>
            <a:r>
              <a:rPr lang="en-US" dirty="0"/>
              <a:t>Unconscious, breathing 12X/Min, cuts to head</a:t>
            </a:r>
          </a:p>
        </p:txBody>
      </p:sp>
      <p:pic>
        <p:nvPicPr>
          <p:cNvPr id="11266" name="Picture 2" descr="CERT Triage | Humanitarian Training Group | Flickr">
            <a:extLst>
              <a:ext uri="{FF2B5EF4-FFF2-40B4-BE49-F238E27FC236}">
                <a16:creationId xmlns:a16="http://schemas.microsoft.com/office/drawing/2014/main" id="{974422CA-B1F9-2264-0FAB-3987F12CCB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9983" y="2820194"/>
            <a:ext cx="5129182" cy="384688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320+ Outdoor Triage Stock Photos, Pictures &amp; Royalty-Free Images - iStock">
            <a:extLst>
              <a:ext uri="{FF2B5EF4-FFF2-40B4-BE49-F238E27FC236}">
                <a16:creationId xmlns:a16="http://schemas.microsoft.com/office/drawing/2014/main" id="{BABEBE43-F1C7-7FDA-EC59-9350D0A11E3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474151" y="2820194"/>
            <a:ext cx="5770328" cy="384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1599-C3A0-35A4-E323-344C0C4CEDB3}"/>
              </a:ext>
            </a:extLst>
          </p:cNvPr>
          <p:cNvSpPr>
            <a:spLocks noGrp="1"/>
          </p:cNvSpPr>
          <p:nvPr>
            <p:ph type="title"/>
          </p:nvPr>
        </p:nvSpPr>
        <p:spPr>
          <a:xfrm>
            <a:off x="179793" y="636494"/>
            <a:ext cx="9488643" cy="1320800"/>
          </a:xfrm>
        </p:spPr>
        <p:txBody>
          <a:bodyPr/>
          <a:lstStyle/>
          <a:p>
            <a:r>
              <a:rPr lang="en-US" dirty="0"/>
              <a:t>Notice the colored tarps and colored flags???</a:t>
            </a:r>
          </a:p>
        </p:txBody>
      </p:sp>
      <p:pic>
        <p:nvPicPr>
          <p:cNvPr id="12290" name="Picture 2" descr="Mass Casualty Triage – Resus Review">
            <a:extLst>
              <a:ext uri="{FF2B5EF4-FFF2-40B4-BE49-F238E27FC236}">
                <a16:creationId xmlns:a16="http://schemas.microsoft.com/office/drawing/2014/main" id="{D58503D7-46BF-EF9B-90C6-60412D147F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5125"/>
          <a:stretch/>
        </p:blipFill>
        <p:spPr bwMode="auto">
          <a:xfrm>
            <a:off x="179793" y="2109574"/>
            <a:ext cx="5916207" cy="464696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riage Tarps P1010901 Trauma (the New NBC TV Show) Is, 54% OFF">
            <a:extLst>
              <a:ext uri="{FF2B5EF4-FFF2-40B4-BE49-F238E27FC236}">
                <a16:creationId xmlns:a16="http://schemas.microsoft.com/office/drawing/2014/main" id="{F3663092-FF51-5FB2-4D21-45864501B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092" y="2109573"/>
            <a:ext cx="5878928" cy="440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0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02CB2C-C9AA-FD30-9A0E-6F84F3F21B68}"/>
              </a:ext>
            </a:extLst>
          </p:cNvPr>
          <p:cNvGraphicFramePr>
            <a:graphicFrameLocks noGrp="1"/>
          </p:cNvGraphicFramePr>
          <p:nvPr>
            <p:extLst>
              <p:ext uri="{D42A27DB-BD31-4B8C-83A1-F6EECF244321}">
                <p14:modId xmlns:p14="http://schemas.microsoft.com/office/powerpoint/2010/main" val="1550070631"/>
              </p:ext>
            </p:extLst>
          </p:nvPr>
        </p:nvGraphicFramePr>
        <p:xfrm>
          <a:off x="1367118" y="5540188"/>
          <a:ext cx="8407401" cy="1221445"/>
        </p:xfrm>
        <a:graphic>
          <a:graphicData uri="http://schemas.openxmlformats.org/drawingml/2006/table">
            <a:tbl>
              <a:tblPr>
                <a:tableStyleId>{5C22544A-7EE6-4342-B048-85BDC9FD1C3A}</a:tableStyleId>
              </a:tblPr>
              <a:tblGrid>
                <a:gridCol w="1789349">
                  <a:extLst>
                    <a:ext uri="{9D8B030D-6E8A-4147-A177-3AD203B41FA5}">
                      <a16:colId xmlns:a16="http://schemas.microsoft.com/office/drawing/2014/main" val="1583536602"/>
                    </a:ext>
                  </a:extLst>
                </a:gridCol>
                <a:gridCol w="751907">
                  <a:extLst>
                    <a:ext uri="{9D8B030D-6E8A-4147-A177-3AD203B41FA5}">
                      <a16:colId xmlns:a16="http://schemas.microsoft.com/office/drawing/2014/main" val="2730164923"/>
                    </a:ext>
                  </a:extLst>
                </a:gridCol>
                <a:gridCol w="723354">
                  <a:extLst>
                    <a:ext uri="{9D8B030D-6E8A-4147-A177-3AD203B41FA5}">
                      <a16:colId xmlns:a16="http://schemas.microsoft.com/office/drawing/2014/main" val="1364509325"/>
                    </a:ext>
                  </a:extLst>
                </a:gridCol>
                <a:gridCol w="866121">
                  <a:extLst>
                    <a:ext uri="{9D8B030D-6E8A-4147-A177-3AD203B41FA5}">
                      <a16:colId xmlns:a16="http://schemas.microsoft.com/office/drawing/2014/main" val="1554842065"/>
                    </a:ext>
                  </a:extLst>
                </a:gridCol>
                <a:gridCol w="618658">
                  <a:extLst>
                    <a:ext uri="{9D8B030D-6E8A-4147-A177-3AD203B41FA5}">
                      <a16:colId xmlns:a16="http://schemas.microsoft.com/office/drawing/2014/main" val="3822968250"/>
                    </a:ext>
                  </a:extLst>
                </a:gridCol>
                <a:gridCol w="866121">
                  <a:extLst>
                    <a:ext uri="{9D8B030D-6E8A-4147-A177-3AD203B41FA5}">
                      <a16:colId xmlns:a16="http://schemas.microsoft.com/office/drawing/2014/main" val="1310851652"/>
                    </a:ext>
                  </a:extLst>
                </a:gridCol>
                <a:gridCol w="1104066">
                  <a:extLst>
                    <a:ext uri="{9D8B030D-6E8A-4147-A177-3AD203B41FA5}">
                      <a16:colId xmlns:a16="http://schemas.microsoft.com/office/drawing/2014/main" val="445743740"/>
                    </a:ext>
                  </a:extLst>
                </a:gridCol>
                <a:gridCol w="1687825">
                  <a:extLst>
                    <a:ext uri="{9D8B030D-6E8A-4147-A177-3AD203B41FA5}">
                      <a16:colId xmlns:a16="http://schemas.microsoft.com/office/drawing/2014/main" val="65928949"/>
                    </a:ext>
                  </a:extLst>
                </a:gridCol>
              </a:tblGrid>
              <a:tr h="244289">
                <a:tc>
                  <a:txBody>
                    <a:bodyPr/>
                    <a:lstStyle/>
                    <a:p>
                      <a:pPr algn="ctr" fontAlgn="b"/>
                      <a:r>
                        <a:rPr lang="en-US" sz="1100" u="sng" strike="noStrike">
                          <a:effectLst/>
                        </a:rPr>
                        <a:t>Triage Category</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MB A-B-C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DCAPBTLS</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C-Spine</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sng" strike="noStrike">
                          <a:effectLst/>
                        </a:rPr>
                        <a:t>Disposition</a:t>
                      </a:r>
                      <a:endParaRPr lang="en-US" sz="11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7350577"/>
                  </a:ext>
                </a:extLst>
              </a:tr>
              <a:tr h="244289">
                <a:tc>
                  <a:txBody>
                    <a:bodyPr/>
                    <a:lstStyle/>
                    <a:p>
                      <a:pPr algn="l" fontAlgn="b"/>
                      <a:r>
                        <a:rPr lang="en-US" sz="1100" u="none" strike="noStrike">
                          <a:effectLst/>
                        </a:rPr>
                        <a:t>Red-Immediate</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Major Bleeding</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r>
                        <a:rPr lang="en-US" sz="1100" u="none" strike="noStrike">
                          <a:effectLst/>
                        </a:rPr>
                        <a:t>Deformities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Burns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Yes or No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Where did they go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4875054"/>
                  </a:ext>
                </a:extLst>
              </a:tr>
              <a:tr h="244289">
                <a:tc>
                  <a:txBody>
                    <a:bodyPr/>
                    <a:lstStyle/>
                    <a:p>
                      <a:pPr algn="l" fontAlgn="b"/>
                      <a:r>
                        <a:rPr lang="en-US" sz="1100" u="none" strike="noStrike">
                          <a:effectLst/>
                        </a:rPr>
                        <a:t>Yellow-Urgent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Airway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Contusions</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Tenderness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1327317"/>
                  </a:ext>
                </a:extLst>
              </a:tr>
              <a:tr h="244289">
                <a:tc>
                  <a:txBody>
                    <a:bodyPr/>
                    <a:lstStyle/>
                    <a:p>
                      <a:pPr algn="l" fontAlgn="b"/>
                      <a:r>
                        <a:rPr lang="en-US" sz="1100" u="none" strike="noStrike">
                          <a:effectLst/>
                        </a:rPr>
                        <a:t>Green-Delayed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Breathing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Abrasions</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Lacerations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r>
                        <a:rPr lang="en-US" sz="1100" u="sng" strike="noStrike">
                          <a:effectLst/>
                        </a:rPr>
                        <a:t>Tourniquet</a:t>
                      </a:r>
                      <a:endParaRPr lang="en-US" sz="11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3924756"/>
                  </a:ext>
                </a:extLst>
              </a:tr>
              <a:tr h="244289">
                <a:tc>
                  <a:txBody>
                    <a:bodyPr/>
                    <a:lstStyle/>
                    <a:p>
                      <a:pPr algn="l" fontAlgn="b"/>
                      <a:r>
                        <a:rPr lang="en-US" sz="1100" u="none" strike="noStrike">
                          <a:effectLst/>
                        </a:rPr>
                        <a:t>Black-Expectant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Circulation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Punctures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Swelling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Time applied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3190910"/>
                  </a:ext>
                </a:extLst>
              </a:tr>
            </a:tbl>
          </a:graphicData>
        </a:graphic>
      </p:graphicFrame>
      <p:graphicFrame>
        <p:nvGraphicFramePr>
          <p:cNvPr id="7" name="Table 6">
            <a:extLst>
              <a:ext uri="{FF2B5EF4-FFF2-40B4-BE49-F238E27FC236}">
                <a16:creationId xmlns:a16="http://schemas.microsoft.com/office/drawing/2014/main" id="{C9F17557-D517-78C3-55A0-7CD1169DDE0A}"/>
              </a:ext>
            </a:extLst>
          </p:cNvPr>
          <p:cNvGraphicFramePr>
            <a:graphicFrameLocks noGrp="1"/>
          </p:cNvGraphicFramePr>
          <p:nvPr>
            <p:extLst>
              <p:ext uri="{D42A27DB-BD31-4B8C-83A1-F6EECF244321}">
                <p14:modId xmlns:p14="http://schemas.microsoft.com/office/powerpoint/2010/main" val="2732465195"/>
              </p:ext>
            </p:extLst>
          </p:nvPr>
        </p:nvGraphicFramePr>
        <p:xfrm>
          <a:off x="677863" y="1976718"/>
          <a:ext cx="9219171" cy="3337884"/>
        </p:xfrm>
        <a:graphic>
          <a:graphicData uri="http://schemas.openxmlformats.org/drawingml/2006/table">
            <a:tbl>
              <a:tblPr>
                <a:tableStyleId>{5C22544A-7EE6-4342-B048-85BDC9FD1C3A}</a:tableStyleId>
              </a:tblPr>
              <a:tblGrid>
                <a:gridCol w="256934">
                  <a:extLst>
                    <a:ext uri="{9D8B030D-6E8A-4147-A177-3AD203B41FA5}">
                      <a16:colId xmlns:a16="http://schemas.microsoft.com/office/drawing/2014/main" val="1451926347"/>
                    </a:ext>
                  </a:extLst>
                </a:gridCol>
                <a:gridCol w="1906715">
                  <a:extLst>
                    <a:ext uri="{9D8B030D-6E8A-4147-A177-3AD203B41FA5}">
                      <a16:colId xmlns:a16="http://schemas.microsoft.com/office/drawing/2014/main" val="543441704"/>
                    </a:ext>
                  </a:extLst>
                </a:gridCol>
                <a:gridCol w="801226">
                  <a:extLst>
                    <a:ext uri="{9D8B030D-6E8A-4147-A177-3AD203B41FA5}">
                      <a16:colId xmlns:a16="http://schemas.microsoft.com/office/drawing/2014/main" val="76517442"/>
                    </a:ext>
                  </a:extLst>
                </a:gridCol>
                <a:gridCol w="770800">
                  <a:extLst>
                    <a:ext uri="{9D8B030D-6E8A-4147-A177-3AD203B41FA5}">
                      <a16:colId xmlns:a16="http://schemas.microsoft.com/office/drawing/2014/main" val="2164042101"/>
                    </a:ext>
                  </a:extLst>
                </a:gridCol>
                <a:gridCol w="922931">
                  <a:extLst>
                    <a:ext uri="{9D8B030D-6E8A-4147-A177-3AD203B41FA5}">
                      <a16:colId xmlns:a16="http://schemas.microsoft.com/office/drawing/2014/main" val="3053772210"/>
                    </a:ext>
                  </a:extLst>
                </a:gridCol>
                <a:gridCol w="662617">
                  <a:extLst>
                    <a:ext uri="{9D8B030D-6E8A-4147-A177-3AD203B41FA5}">
                      <a16:colId xmlns:a16="http://schemas.microsoft.com/office/drawing/2014/main" val="3458980761"/>
                    </a:ext>
                  </a:extLst>
                </a:gridCol>
                <a:gridCol w="922931">
                  <a:extLst>
                    <a:ext uri="{9D8B030D-6E8A-4147-A177-3AD203B41FA5}">
                      <a16:colId xmlns:a16="http://schemas.microsoft.com/office/drawing/2014/main" val="182695981"/>
                    </a:ext>
                  </a:extLst>
                </a:gridCol>
                <a:gridCol w="1176484">
                  <a:extLst>
                    <a:ext uri="{9D8B030D-6E8A-4147-A177-3AD203B41FA5}">
                      <a16:colId xmlns:a16="http://schemas.microsoft.com/office/drawing/2014/main" val="1817259202"/>
                    </a:ext>
                  </a:extLst>
                </a:gridCol>
                <a:gridCol w="1798533">
                  <a:extLst>
                    <a:ext uri="{9D8B030D-6E8A-4147-A177-3AD203B41FA5}">
                      <a16:colId xmlns:a16="http://schemas.microsoft.com/office/drawing/2014/main" val="3090252171"/>
                    </a:ext>
                  </a:extLst>
                </a:gridCol>
              </a:tblGrid>
              <a:tr h="220999">
                <a:tc>
                  <a:txBody>
                    <a:bodyPr/>
                    <a:lstStyle/>
                    <a:p>
                      <a:pPr algn="l" fontAlgn="b"/>
                      <a:endParaRPr lang="en-US" sz="1100" b="1" i="0" u="none" strike="noStrike">
                        <a:solidFill>
                          <a:srgbClr val="000000"/>
                        </a:solidFill>
                        <a:effectLst/>
                        <a:latin typeface="Calibri" panose="020F0502020204030204" pitchFamily="34" charset="0"/>
                      </a:endParaRPr>
                    </a:p>
                  </a:txBody>
                  <a:tcPr marL="9467" marR="9467" marT="9467" marB="0" anchor="b"/>
                </a:tc>
                <a:tc>
                  <a:txBody>
                    <a:bodyPr/>
                    <a:lstStyle/>
                    <a:p>
                      <a:pPr algn="l" fontAlgn="b"/>
                      <a:r>
                        <a:rPr lang="en-US" sz="1100" u="none" strike="noStrike">
                          <a:effectLst/>
                        </a:rPr>
                        <a:t>Name:   Last, First</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Triage Cat.</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MB A-B-C</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Injury Type</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C-Spine</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Tourniquet</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Time Left Area</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Disposition</a:t>
                      </a:r>
                      <a:endParaRPr lang="en-US" sz="1100" b="1" i="0" u="none" strike="noStrike">
                        <a:solidFill>
                          <a:srgbClr val="000000"/>
                        </a:solidFill>
                        <a:effectLst/>
                        <a:latin typeface="Calibri" panose="020F0502020204030204" pitchFamily="34" charset="0"/>
                      </a:endParaRPr>
                    </a:p>
                  </a:txBody>
                  <a:tcPr marL="9467" marR="9467" marT="9467"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586322"/>
                  </a:ext>
                </a:extLst>
              </a:tr>
              <a:tr h="402378">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R  Y  G  B</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MB A - B - C</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 C A P B T L S</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  N</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N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am  pm</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345099"/>
                  </a:ext>
                </a:extLst>
              </a:tr>
              <a:tr h="220999">
                <a:tc>
                  <a:txBody>
                    <a:bodyPr/>
                    <a:lstStyle/>
                    <a:p>
                      <a:pPr algn="l" fontAlgn="b"/>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gridSpan="8">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306608"/>
                  </a:ext>
                </a:extLst>
              </a:tr>
              <a:tr h="402378">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  R  Y  G  B</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MB A - B - C</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D C A P B T L S</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Y  /  N</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Y  N  /</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am  pm</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80157"/>
                  </a:ext>
                </a:extLst>
              </a:tr>
              <a:tr h="220999">
                <a:tc>
                  <a:txBody>
                    <a:bodyPr/>
                    <a:lstStyle/>
                    <a:p>
                      <a:pPr algn="l" fontAlgn="b"/>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gridSpan="8">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6203805"/>
                  </a:ext>
                </a:extLst>
              </a:tr>
              <a:tr h="402378">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R  Y  G  B</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MB A - B - C</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 C A P B T L S</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  N</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N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am  pm</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424757"/>
                  </a:ext>
                </a:extLst>
              </a:tr>
              <a:tr h="220999">
                <a:tc>
                  <a:txBody>
                    <a:bodyPr/>
                    <a:lstStyle/>
                    <a:p>
                      <a:pPr algn="l" fontAlgn="b"/>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gridSpan="8">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9447480"/>
                  </a:ext>
                </a:extLst>
              </a:tr>
              <a:tr h="402378">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R  Y  G  B</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MB A - B - C</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 C A P B T L S</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  N</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N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am  pm</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747947"/>
                  </a:ext>
                </a:extLst>
              </a:tr>
              <a:tr h="220999">
                <a:tc>
                  <a:txBody>
                    <a:bodyPr/>
                    <a:lstStyle/>
                    <a:p>
                      <a:pPr algn="l" fontAlgn="b"/>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gridSpan="8">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9187749"/>
                  </a:ext>
                </a:extLst>
              </a:tr>
              <a:tr h="402378">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  R  Y  G  B</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MB A - B - C</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 C A P B T L S</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  N</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Y  N  /</a:t>
                      </a:r>
                      <a:endParaRPr lang="en-US" sz="1100" b="0" i="0" u="none" strike="noStrike">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am  pm</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109876"/>
                  </a:ext>
                </a:extLst>
              </a:tr>
              <a:tr h="220999">
                <a:tc>
                  <a:txBody>
                    <a:bodyPr/>
                    <a:lstStyle/>
                    <a:p>
                      <a:pPr algn="l" fontAlgn="b"/>
                      <a:endParaRPr lang="en-US" sz="1100" b="0" i="0" u="none" strike="noStrike">
                        <a:solidFill>
                          <a:srgbClr val="000000"/>
                        </a:solidFill>
                        <a:effectLst/>
                        <a:latin typeface="Calibri" panose="020F0502020204030204" pitchFamily="34" charset="0"/>
                      </a:endParaRPr>
                    </a:p>
                  </a:txBody>
                  <a:tcPr marL="9467" marR="9467" marT="9467" marB="0" anchor="b">
                    <a:lnR w="12700" cap="flat" cmpd="sng" algn="ctr">
                      <a:solidFill>
                        <a:schemeClr val="tx1"/>
                      </a:solidFill>
                      <a:prstDash val="solid"/>
                      <a:round/>
                      <a:headEnd type="none" w="med" len="med"/>
                      <a:tailEnd type="none" w="med" len="med"/>
                    </a:lnR>
                  </a:tcPr>
                </a:tc>
                <a:tc gridSpan="8">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467" marR="9467" marT="94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4382923"/>
                  </a:ext>
                </a:extLst>
              </a:tr>
            </a:tbl>
          </a:graphicData>
        </a:graphic>
      </p:graphicFrame>
      <p:graphicFrame>
        <p:nvGraphicFramePr>
          <p:cNvPr id="8" name="Table 7">
            <a:extLst>
              <a:ext uri="{FF2B5EF4-FFF2-40B4-BE49-F238E27FC236}">
                <a16:creationId xmlns:a16="http://schemas.microsoft.com/office/drawing/2014/main" id="{E1733B4B-6B9A-8E03-6853-1274D4F8D83E}"/>
              </a:ext>
            </a:extLst>
          </p:cNvPr>
          <p:cNvGraphicFramePr>
            <a:graphicFrameLocks noGrp="1"/>
          </p:cNvGraphicFramePr>
          <p:nvPr>
            <p:extLst>
              <p:ext uri="{D42A27DB-BD31-4B8C-83A1-F6EECF244321}">
                <p14:modId xmlns:p14="http://schemas.microsoft.com/office/powerpoint/2010/main" val="756133658"/>
              </p:ext>
            </p:extLst>
          </p:nvPr>
        </p:nvGraphicFramePr>
        <p:xfrm>
          <a:off x="677863" y="501994"/>
          <a:ext cx="8963679" cy="1249138"/>
        </p:xfrm>
        <a:graphic>
          <a:graphicData uri="http://schemas.openxmlformats.org/drawingml/2006/table">
            <a:tbl>
              <a:tblPr>
                <a:tableStyleId>{5C22544A-7EE6-4342-B048-85BDC9FD1C3A}</a:tableStyleId>
              </a:tblPr>
              <a:tblGrid>
                <a:gridCol w="249904">
                  <a:extLst>
                    <a:ext uri="{9D8B030D-6E8A-4147-A177-3AD203B41FA5}">
                      <a16:colId xmlns:a16="http://schemas.microsoft.com/office/drawing/2014/main" val="2715894523"/>
                    </a:ext>
                  </a:extLst>
                </a:gridCol>
                <a:gridCol w="1854554">
                  <a:extLst>
                    <a:ext uri="{9D8B030D-6E8A-4147-A177-3AD203B41FA5}">
                      <a16:colId xmlns:a16="http://schemas.microsoft.com/office/drawing/2014/main" val="327158699"/>
                    </a:ext>
                  </a:extLst>
                </a:gridCol>
                <a:gridCol w="779307">
                  <a:extLst>
                    <a:ext uri="{9D8B030D-6E8A-4147-A177-3AD203B41FA5}">
                      <a16:colId xmlns:a16="http://schemas.microsoft.com/office/drawing/2014/main" val="2103078430"/>
                    </a:ext>
                  </a:extLst>
                </a:gridCol>
                <a:gridCol w="749713">
                  <a:extLst>
                    <a:ext uri="{9D8B030D-6E8A-4147-A177-3AD203B41FA5}">
                      <a16:colId xmlns:a16="http://schemas.microsoft.com/office/drawing/2014/main" val="2818613923"/>
                    </a:ext>
                  </a:extLst>
                </a:gridCol>
                <a:gridCol w="897684">
                  <a:extLst>
                    <a:ext uri="{9D8B030D-6E8A-4147-A177-3AD203B41FA5}">
                      <a16:colId xmlns:a16="http://schemas.microsoft.com/office/drawing/2014/main" val="3474512712"/>
                    </a:ext>
                  </a:extLst>
                </a:gridCol>
                <a:gridCol w="641203">
                  <a:extLst>
                    <a:ext uri="{9D8B030D-6E8A-4147-A177-3AD203B41FA5}">
                      <a16:colId xmlns:a16="http://schemas.microsoft.com/office/drawing/2014/main" val="1398422230"/>
                    </a:ext>
                  </a:extLst>
                </a:gridCol>
                <a:gridCol w="897684">
                  <a:extLst>
                    <a:ext uri="{9D8B030D-6E8A-4147-A177-3AD203B41FA5}">
                      <a16:colId xmlns:a16="http://schemas.microsoft.com/office/drawing/2014/main" val="1141341336"/>
                    </a:ext>
                  </a:extLst>
                </a:gridCol>
                <a:gridCol w="1144299">
                  <a:extLst>
                    <a:ext uri="{9D8B030D-6E8A-4147-A177-3AD203B41FA5}">
                      <a16:colId xmlns:a16="http://schemas.microsoft.com/office/drawing/2014/main" val="3608306130"/>
                    </a:ext>
                  </a:extLst>
                </a:gridCol>
                <a:gridCol w="1749331">
                  <a:extLst>
                    <a:ext uri="{9D8B030D-6E8A-4147-A177-3AD203B41FA5}">
                      <a16:colId xmlns:a16="http://schemas.microsoft.com/office/drawing/2014/main" val="651299654"/>
                    </a:ext>
                  </a:extLst>
                </a:gridCol>
              </a:tblGrid>
              <a:tr h="283895">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tc>
                <a:tc gridSpan="4">
                  <a:txBody>
                    <a:bodyPr/>
                    <a:lstStyle/>
                    <a:p>
                      <a:pPr algn="ctr" fontAlgn="b"/>
                      <a:r>
                        <a:rPr lang="en-US" sz="1400" u="none" strike="noStrike">
                          <a:effectLst/>
                        </a:rPr>
                        <a:t>WASECA COUNTY C.E.R.T.</a:t>
                      </a:r>
                      <a:endParaRPr lang="en-US" sz="14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73546125"/>
                  </a:ext>
                </a:extLst>
              </a:tr>
              <a:tr h="283895">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1400" u="none" strike="noStrike">
                          <a:effectLst/>
                        </a:rPr>
                        <a:t>PATIENT TRACKER</a:t>
                      </a:r>
                      <a:endParaRPr lang="en-US" sz="14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Team Leader: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4342439"/>
                  </a:ext>
                </a:extLst>
              </a:tr>
              <a:tr h="22711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Location: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2718861"/>
                  </a:ext>
                </a:extLst>
              </a:tr>
              <a:tr h="22711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1006062"/>
                  </a:ext>
                </a:extLst>
              </a:tr>
              <a:tr h="22711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83248723"/>
                  </a:ext>
                </a:extLst>
              </a:tr>
            </a:tbl>
          </a:graphicData>
        </a:graphic>
      </p:graphicFrame>
      <p:pic>
        <p:nvPicPr>
          <p:cNvPr id="9" name="Picture 8" descr="Community Emergency Response Team | Waseca County Emergency Management">
            <a:extLst>
              <a:ext uri="{FF2B5EF4-FFF2-40B4-BE49-F238E27FC236}">
                <a16:creationId xmlns:a16="http://schemas.microsoft.com/office/drawing/2014/main" id="{4085953C-4DA9-44B6-89AC-7DAA777904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988" y="501203"/>
            <a:ext cx="2159325" cy="1243420"/>
          </a:xfrm>
          <a:prstGeom prst="rect">
            <a:avLst/>
          </a:prstGeom>
          <a:noFill/>
          <a:ln>
            <a:noFill/>
          </a:ln>
        </p:spPr>
      </p:pic>
    </p:spTree>
    <p:extLst>
      <p:ext uri="{BB962C8B-B14F-4D97-AF65-F5344CB8AC3E}">
        <p14:creationId xmlns:p14="http://schemas.microsoft.com/office/powerpoint/2010/main" val="63002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EADA-A6F4-E818-7CFD-40F5C380BCEF}"/>
              </a:ext>
            </a:extLst>
          </p:cNvPr>
          <p:cNvSpPr>
            <a:spLocks noGrp="1"/>
          </p:cNvSpPr>
          <p:nvPr>
            <p:ph type="title"/>
          </p:nvPr>
        </p:nvSpPr>
        <p:spPr>
          <a:xfrm>
            <a:off x="875429" y="2268631"/>
            <a:ext cx="3773642" cy="1320800"/>
          </a:xfrm>
        </p:spPr>
        <p:txBody>
          <a:bodyPr>
            <a:normAutofit fontScale="90000"/>
          </a:bodyPr>
          <a:lstStyle/>
          <a:p>
            <a:r>
              <a:rPr lang="en-US" dirty="0"/>
              <a:t>Any Questions???</a:t>
            </a:r>
            <a:br>
              <a:rPr lang="en-US" dirty="0"/>
            </a:br>
            <a:br>
              <a:rPr lang="en-US" dirty="0"/>
            </a:br>
            <a:r>
              <a:rPr lang="en-US" dirty="0"/>
              <a:t>Thank you for all you do!!!</a:t>
            </a:r>
          </a:p>
        </p:txBody>
      </p:sp>
      <p:pic>
        <p:nvPicPr>
          <p:cNvPr id="3074" name="Picture 2" descr="No photo description available.">
            <a:extLst>
              <a:ext uri="{FF2B5EF4-FFF2-40B4-BE49-F238E27FC236}">
                <a16:creationId xmlns:a16="http://schemas.microsoft.com/office/drawing/2014/main" id="{26A6D320-FD2C-A97E-BFD6-523D470A2A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0705" y="582706"/>
            <a:ext cx="4109045" cy="547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4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710C-A954-A286-739D-6247B02329FC}"/>
              </a:ext>
            </a:extLst>
          </p:cNvPr>
          <p:cNvSpPr>
            <a:spLocks noGrp="1"/>
          </p:cNvSpPr>
          <p:nvPr>
            <p:ph type="title"/>
          </p:nvPr>
        </p:nvSpPr>
        <p:spPr/>
        <p:txBody>
          <a:bodyPr/>
          <a:lstStyle/>
          <a:p>
            <a:r>
              <a:rPr lang="en-US" dirty="0"/>
              <a:t>Definition of TRIAGE:   The 4 R’s</a:t>
            </a:r>
          </a:p>
        </p:txBody>
      </p:sp>
      <p:sp>
        <p:nvSpPr>
          <p:cNvPr id="3" name="Content Placeholder 2">
            <a:extLst>
              <a:ext uri="{FF2B5EF4-FFF2-40B4-BE49-F238E27FC236}">
                <a16:creationId xmlns:a16="http://schemas.microsoft.com/office/drawing/2014/main" id="{6DC6803A-4E4A-6240-A990-0E532C75B75F}"/>
              </a:ext>
            </a:extLst>
          </p:cNvPr>
          <p:cNvSpPr>
            <a:spLocks noGrp="1"/>
          </p:cNvSpPr>
          <p:nvPr>
            <p:ph idx="1"/>
          </p:nvPr>
        </p:nvSpPr>
        <p:spPr>
          <a:xfrm>
            <a:off x="677334" y="2160589"/>
            <a:ext cx="8596668" cy="4697411"/>
          </a:xfrm>
        </p:spPr>
        <p:txBody>
          <a:bodyPr>
            <a:normAutofit/>
          </a:bodyPr>
          <a:lstStyle/>
          <a:p>
            <a:r>
              <a:rPr lang="en-US" sz="2800" dirty="0"/>
              <a:t>French verb: To sort or to choose</a:t>
            </a:r>
          </a:p>
          <a:p>
            <a:endParaRPr lang="en-US" sz="2800" dirty="0"/>
          </a:p>
          <a:p>
            <a:r>
              <a:rPr lang="en-US" sz="2800" dirty="0"/>
              <a:t>It’s the process by which patients are classified according to the type of injury and the urgency of their conditions.  </a:t>
            </a:r>
          </a:p>
          <a:p>
            <a:r>
              <a:rPr lang="en-US" sz="2800" dirty="0"/>
              <a:t>This process is designed to get the </a:t>
            </a:r>
            <a:r>
              <a:rPr lang="en-US" sz="2800" u="sng" dirty="0"/>
              <a:t>RIGHT Patient </a:t>
            </a:r>
            <a:r>
              <a:rPr lang="en-US" sz="2800" dirty="0"/>
              <a:t>to the </a:t>
            </a:r>
            <a:r>
              <a:rPr lang="en-US" sz="2800" u="sng" dirty="0"/>
              <a:t>RIGHT Place </a:t>
            </a:r>
            <a:r>
              <a:rPr lang="en-US" sz="2800" dirty="0"/>
              <a:t>at the </a:t>
            </a:r>
            <a:r>
              <a:rPr lang="en-US" sz="2800" u="sng" dirty="0"/>
              <a:t>RIGHT Time </a:t>
            </a:r>
            <a:r>
              <a:rPr lang="en-US" sz="2800" dirty="0"/>
              <a:t>with the </a:t>
            </a:r>
            <a:r>
              <a:rPr lang="en-US" sz="2800" u="sng" dirty="0"/>
              <a:t>RIGHT Care Provider</a:t>
            </a:r>
          </a:p>
        </p:txBody>
      </p:sp>
      <p:pic>
        <p:nvPicPr>
          <p:cNvPr id="10242" name="Picture 2" descr="Triage originally comes from military medicine&quot;">
            <a:extLst>
              <a:ext uri="{FF2B5EF4-FFF2-40B4-BE49-F238E27FC236}">
                <a16:creationId xmlns:a16="http://schemas.microsoft.com/office/drawing/2014/main" id="{0F5E8020-9EF6-ED4B-20B9-60CD35555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697" y="112295"/>
            <a:ext cx="4048226" cy="314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17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5167-E25F-2D44-347F-896F4D924907}"/>
              </a:ext>
            </a:extLst>
          </p:cNvPr>
          <p:cNvSpPr>
            <a:spLocks noGrp="1"/>
          </p:cNvSpPr>
          <p:nvPr>
            <p:ph type="title"/>
          </p:nvPr>
        </p:nvSpPr>
        <p:spPr/>
        <p:txBody>
          <a:bodyPr/>
          <a:lstStyle/>
          <a:p>
            <a:r>
              <a:rPr lang="en-US" dirty="0"/>
              <a:t>The concept of Triaging patients:</a:t>
            </a:r>
          </a:p>
        </p:txBody>
      </p:sp>
      <p:sp>
        <p:nvSpPr>
          <p:cNvPr id="3" name="Content Placeholder 2">
            <a:extLst>
              <a:ext uri="{FF2B5EF4-FFF2-40B4-BE49-F238E27FC236}">
                <a16:creationId xmlns:a16="http://schemas.microsoft.com/office/drawing/2014/main" id="{B831E06B-78AE-8956-FF04-848BD5686DE3}"/>
              </a:ext>
            </a:extLst>
          </p:cNvPr>
          <p:cNvSpPr>
            <a:spLocks noGrp="1"/>
          </p:cNvSpPr>
          <p:nvPr>
            <p:ph idx="1"/>
          </p:nvPr>
        </p:nvSpPr>
        <p:spPr/>
        <p:txBody>
          <a:bodyPr>
            <a:normAutofit/>
          </a:bodyPr>
          <a:lstStyle/>
          <a:p>
            <a:r>
              <a:rPr lang="en-US" sz="2800" dirty="0"/>
              <a:t>To provide the most effective care to the greatest number of patients</a:t>
            </a:r>
          </a:p>
          <a:p>
            <a:endParaRPr lang="en-US" sz="2800" dirty="0"/>
          </a:p>
          <a:p>
            <a:r>
              <a:rPr lang="en-US" sz="2800" dirty="0"/>
              <a:t>Triage of ALL patients should be less than 5 minutes, unless you cannot find them, then triage as you find them or as they show up</a:t>
            </a:r>
          </a:p>
        </p:txBody>
      </p:sp>
    </p:spTree>
    <p:extLst>
      <p:ext uri="{BB962C8B-B14F-4D97-AF65-F5344CB8AC3E}">
        <p14:creationId xmlns:p14="http://schemas.microsoft.com/office/powerpoint/2010/main" val="265600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2EB7-A8C9-0064-3693-599217B26675}"/>
              </a:ext>
            </a:extLst>
          </p:cNvPr>
          <p:cNvSpPr>
            <a:spLocks noGrp="1"/>
          </p:cNvSpPr>
          <p:nvPr>
            <p:ph type="title"/>
          </p:nvPr>
        </p:nvSpPr>
        <p:spPr/>
        <p:txBody>
          <a:bodyPr/>
          <a:lstStyle/>
          <a:p>
            <a:r>
              <a:rPr lang="en-US" dirty="0"/>
              <a:t>Why would we need to triage?</a:t>
            </a:r>
          </a:p>
        </p:txBody>
      </p:sp>
      <p:sp>
        <p:nvSpPr>
          <p:cNvPr id="3" name="Content Placeholder 2">
            <a:extLst>
              <a:ext uri="{FF2B5EF4-FFF2-40B4-BE49-F238E27FC236}">
                <a16:creationId xmlns:a16="http://schemas.microsoft.com/office/drawing/2014/main" id="{8A3F40B1-DDC6-A598-2C81-996C36E91CA2}"/>
              </a:ext>
            </a:extLst>
          </p:cNvPr>
          <p:cNvSpPr>
            <a:spLocks noGrp="1"/>
          </p:cNvSpPr>
          <p:nvPr>
            <p:ph idx="1"/>
          </p:nvPr>
        </p:nvSpPr>
        <p:spPr>
          <a:xfrm>
            <a:off x="677334" y="1775579"/>
            <a:ext cx="8596668" cy="3880773"/>
          </a:xfrm>
        </p:spPr>
        <p:txBody>
          <a:bodyPr>
            <a:noAutofit/>
          </a:bodyPr>
          <a:lstStyle/>
          <a:p>
            <a:r>
              <a:rPr lang="en-US" sz="2800" dirty="0"/>
              <a:t>If a DISASTER occurred, either natural or human made, this may produce patients in numbers which exceed available resources.  Even a small number of serious, multi-system trauma patients can easily overwhelm our resources.</a:t>
            </a:r>
          </a:p>
          <a:p>
            <a:endParaRPr lang="en-US" sz="2800" dirty="0"/>
          </a:p>
          <a:p>
            <a:r>
              <a:rPr lang="en-US" sz="2800" dirty="0"/>
              <a:t>The key to disaster management is to provide care to those who are in the greatest need first.  And just importantly, not provide care to those who have little or no chance of survival.</a:t>
            </a:r>
          </a:p>
        </p:txBody>
      </p:sp>
    </p:spTree>
    <p:extLst>
      <p:ext uri="{BB962C8B-B14F-4D97-AF65-F5344CB8AC3E}">
        <p14:creationId xmlns:p14="http://schemas.microsoft.com/office/powerpoint/2010/main" val="153914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C263-0B17-5AFA-76E7-A129D180F2ED}"/>
              </a:ext>
            </a:extLst>
          </p:cNvPr>
          <p:cNvSpPr>
            <a:spLocks noGrp="1"/>
          </p:cNvSpPr>
          <p:nvPr>
            <p:ph type="title"/>
          </p:nvPr>
        </p:nvSpPr>
        <p:spPr/>
        <p:txBody>
          <a:bodyPr/>
          <a:lstStyle/>
          <a:p>
            <a:r>
              <a:rPr lang="en-US" dirty="0"/>
              <a:t>Report to the EOC (Emergency Operations Center)</a:t>
            </a:r>
          </a:p>
        </p:txBody>
      </p:sp>
      <p:sp>
        <p:nvSpPr>
          <p:cNvPr id="3" name="Content Placeholder 2">
            <a:extLst>
              <a:ext uri="{FF2B5EF4-FFF2-40B4-BE49-F238E27FC236}">
                <a16:creationId xmlns:a16="http://schemas.microsoft.com/office/drawing/2014/main" id="{26E7C36F-97C4-A74D-800B-3AECD297A361}"/>
              </a:ext>
            </a:extLst>
          </p:cNvPr>
          <p:cNvSpPr>
            <a:spLocks noGrp="1"/>
          </p:cNvSpPr>
          <p:nvPr>
            <p:ph idx="1"/>
          </p:nvPr>
        </p:nvSpPr>
        <p:spPr>
          <a:xfrm>
            <a:off x="293989" y="2047065"/>
            <a:ext cx="8596668" cy="4280552"/>
          </a:xfrm>
        </p:spPr>
        <p:txBody>
          <a:bodyPr>
            <a:normAutofit/>
          </a:bodyPr>
          <a:lstStyle/>
          <a:p>
            <a:r>
              <a:rPr lang="en-US" sz="2800" dirty="0"/>
              <a:t>Sign In</a:t>
            </a:r>
          </a:p>
          <a:p>
            <a:endParaRPr lang="en-US" sz="2800" dirty="0"/>
          </a:p>
          <a:p>
            <a:r>
              <a:rPr lang="en-US" sz="2800" dirty="0"/>
              <a:t>Get your assignment</a:t>
            </a:r>
          </a:p>
          <a:p>
            <a:endParaRPr lang="en-US" sz="2800" dirty="0"/>
          </a:p>
          <a:p>
            <a:r>
              <a:rPr lang="en-US" sz="2800" dirty="0"/>
              <a:t>Check your supplies and equipment-Based upon your assignment</a:t>
            </a:r>
          </a:p>
          <a:p>
            <a:endParaRPr lang="en-US" sz="2800" dirty="0"/>
          </a:p>
          <a:p>
            <a:r>
              <a:rPr lang="en-US" sz="2800" dirty="0"/>
              <a:t>Go to your area with your Team.  Battle Buddy up</a:t>
            </a:r>
          </a:p>
          <a:p>
            <a:endParaRPr lang="en-US" sz="2800" dirty="0"/>
          </a:p>
          <a:p>
            <a:endParaRPr lang="en-US" dirty="0"/>
          </a:p>
        </p:txBody>
      </p:sp>
      <p:pic>
        <p:nvPicPr>
          <p:cNvPr id="9218" name="Picture 2" descr="Military SmartTriage™ Vehicle based kits">
            <a:extLst>
              <a:ext uri="{FF2B5EF4-FFF2-40B4-BE49-F238E27FC236}">
                <a16:creationId xmlns:a16="http://schemas.microsoft.com/office/drawing/2014/main" id="{99167E29-69E7-9122-CD71-50BC0449EB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47" t="9084" b="14843"/>
          <a:stretch/>
        </p:blipFill>
        <p:spPr bwMode="auto">
          <a:xfrm>
            <a:off x="7411452" y="240983"/>
            <a:ext cx="4780547" cy="394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49EA-BB24-3626-6E34-4998635E6667}"/>
              </a:ext>
            </a:extLst>
          </p:cNvPr>
          <p:cNvSpPr>
            <a:spLocks noGrp="1"/>
          </p:cNvSpPr>
          <p:nvPr>
            <p:ph type="title"/>
          </p:nvPr>
        </p:nvSpPr>
        <p:spPr>
          <a:xfrm>
            <a:off x="677334" y="609600"/>
            <a:ext cx="8596668" cy="1320800"/>
          </a:xfrm>
        </p:spPr>
        <p:txBody>
          <a:bodyPr/>
          <a:lstStyle/>
          <a:p>
            <a:r>
              <a:rPr lang="en-US" dirty="0"/>
              <a:t>Universal Steps for Emergency Response</a:t>
            </a:r>
          </a:p>
        </p:txBody>
      </p:sp>
      <p:sp>
        <p:nvSpPr>
          <p:cNvPr id="3" name="Content Placeholder 2">
            <a:extLst>
              <a:ext uri="{FF2B5EF4-FFF2-40B4-BE49-F238E27FC236}">
                <a16:creationId xmlns:a16="http://schemas.microsoft.com/office/drawing/2014/main" id="{563B829C-B1E1-53EB-D592-47205EA6FE35}"/>
              </a:ext>
            </a:extLst>
          </p:cNvPr>
          <p:cNvSpPr>
            <a:spLocks noGrp="1"/>
          </p:cNvSpPr>
          <p:nvPr>
            <p:ph idx="1"/>
          </p:nvPr>
        </p:nvSpPr>
        <p:spPr>
          <a:xfrm>
            <a:off x="542863" y="1558460"/>
            <a:ext cx="10632350" cy="4697411"/>
          </a:xfrm>
        </p:spPr>
        <p:txBody>
          <a:bodyPr>
            <a:noAutofit/>
          </a:bodyPr>
          <a:lstStyle/>
          <a:p>
            <a:r>
              <a:rPr lang="en-US" sz="2800" dirty="0"/>
              <a:t>CHECK-Scene Safety.  Identify yourself.  Perform Triage to the injured quickly-Only open airways and apply tourniquets as needed</a:t>
            </a:r>
          </a:p>
          <a:p>
            <a:r>
              <a:rPr lang="en-US" sz="2800" dirty="0"/>
              <a:t>CALL-Call for the Evacuation Teams to move the injured to the Treatment Areas.  Call for those who can walk-To walk to the Green treatment area</a:t>
            </a:r>
          </a:p>
          <a:p>
            <a:r>
              <a:rPr lang="en-US" sz="2800" dirty="0"/>
              <a:t>CARE-Care for the Red patients first, Care for the Yellow patients and then Care for the Green patients (Or have them Care for themselves)</a:t>
            </a:r>
          </a:p>
          <a:p>
            <a:r>
              <a:rPr lang="en-US" sz="2800" dirty="0"/>
              <a:t>CONTROL-Control the flow of patients, the vehicle evacuation route, the supplies, the manpower, the crowd/onlookers</a:t>
            </a:r>
          </a:p>
        </p:txBody>
      </p:sp>
    </p:spTree>
    <p:extLst>
      <p:ext uri="{BB962C8B-B14F-4D97-AF65-F5344CB8AC3E}">
        <p14:creationId xmlns:p14="http://schemas.microsoft.com/office/powerpoint/2010/main" val="358471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D34A-44CE-79D4-5F49-1197AD82DCFE}"/>
              </a:ext>
            </a:extLst>
          </p:cNvPr>
          <p:cNvSpPr>
            <a:spLocks noGrp="1"/>
          </p:cNvSpPr>
          <p:nvPr>
            <p:ph type="title"/>
          </p:nvPr>
        </p:nvSpPr>
        <p:spPr/>
        <p:txBody>
          <a:bodyPr/>
          <a:lstStyle/>
          <a:p>
            <a:r>
              <a:rPr lang="en-US" dirty="0"/>
              <a:t>Components of a Triage Team</a:t>
            </a:r>
          </a:p>
        </p:txBody>
      </p:sp>
      <p:sp>
        <p:nvSpPr>
          <p:cNvPr id="3" name="Content Placeholder 2">
            <a:extLst>
              <a:ext uri="{FF2B5EF4-FFF2-40B4-BE49-F238E27FC236}">
                <a16:creationId xmlns:a16="http://schemas.microsoft.com/office/drawing/2014/main" id="{115DB980-985F-821A-6081-1E9CAE4FA603}"/>
              </a:ext>
            </a:extLst>
          </p:cNvPr>
          <p:cNvSpPr>
            <a:spLocks noGrp="1"/>
          </p:cNvSpPr>
          <p:nvPr>
            <p:ph idx="1"/>
          </p:nvPr>
        </p:nvSpPr>
        <p:spPr>
          <a:xfrm>
            <a:off x="677333" y="1427747"/>
            <a:ext cx="8996055" cy="4613615"/>
          </a:xfrm>
        </p:spPr>
        <p:txBody>
          <a:bodyPr>
            <a:noAutofit/>
          </a:bodyPr>
          <a:lstStyle/>
          <a:p>
            <a:r>
              <a:rPr lang="en-US" sz="2800" dirty="0"/>
              <a:t>The Actual Triage Team members-With Triage tags or colored tape – 1 to 4 members.  After triaging, they become Evacuation or Treatment Team members</a:t>
            </a:r>
          </a:p>
          <a:p>
            <a:endParaRPr lang="en-US" sz="2800" dirty="0"/>
          </a:p>
          <a:p>
            <a:r>
              <a:rPr lang="en-US" sz="2800" dirty="0"/>
              <a:t>The Evacuation Team-With litters, stretchers, blankets, etc. – At least 4 members.  Traffic control, Crowd control, </a:t>
            </a:r>
          </a:p>
          <a:p>
            <a:endParaRPr lang="en-US" sz="2800" dirty="0"/>
          </a:p>
          <a:p>
            <a:r>
              <a:rPr lang="en-US" sz="2800" dirty="0"/>
              <a:t>The Treatment Team-With first aid supplies – At least 2 members</a:t>
            </a:r>
          </a:p>
        </p:txBody>
      </p:sp>
    </p:spTree>
    <p:extLst>
      <p:ext uri="{BB962C8B-B14F-4D97-AF65-F5344CB8AC3E}">
        <p14:creationId xmlns:p14="http://schemas.microsoft.com/office/powerpoint/2010/main" val="97565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0E4E-8A85-A6B8-02FC-089AF56255B7}"/>
              </a:ext>
            </a:extLst>
          </p:cNvPr>
          <p:cNvSpPr>
            <a:spLocks noGrp="1"/>
          </p:cNvSpPr>
          <p:nvPr>
            <p:ph type="title"/>
          </p:nvPr>
        </p:nvSpPr>
        <p:spPr>
          <a:xfrm>
            <a:off x="677333" y="609600"/>
            <a:ext cx="9156477" cy="818776"/>
          </a:xfrm>
        </p:spPr>
        <p:txBody>
          <a:bodyPr/>
          <a:lstStyle/>
          <a:p>
            <a:r>
              <a:rPr lang="en-US" dirty="0"/>
              <a:t>Types of patients:  Priority and Color Code</a:t>
            </a:r>
          </a:p>
        </p:txBody>
      </p:sp>
      <p:sp>
        <p:nvSpPr>
          <p:cNvPr id="3" name="Content Placeholder 2">
            <a:extLst>
              <a:ext uri="{FF2B5EF4-FFF2-40B4-BE49-F238E27FC236}">
                <a16:creationId xmlns:a16="http://schemas.microsoft.com/office/drawing/2014/main" id="{D9ACE044-F349-48F0-0FBD-A045263ED730}"/>
              </a:ext>
            </a:extLst>
          </p:cNvPr>
          <p:cNvSpPr>
            <a:spLocks noGrp="1"/>
          </p:cNvSpPr>
          <p:nvPr>
            <p:ph idx="1"/>
          </p:nvPr>
        </p:nvSpPr>
        <p:spPr>
          <a:xfrm>
            <a:off x="677334" y="1428376"/>
            <a:ext cx="9012098" cy="4820024"/>
          </a:xfrm>
        </p:spPr>
        <p:txBody>
          <a:bodyPr>
            <a:noAutofit/>
          </a:bodyPr>
          <a:lstStyle/>
          <a:p>
            <a:r>
              <a:rPr lang="en-US" sz="2800" dirty="0"/>
              <a:t>1 RED		Immediate/Critical:  Need surgery within   				2 hours.</a:t>
            </a:r>
          </a:p>
          <a:p>
            <a:r>
              <a:rPr lang="en-US" sz="2800" dirty="0"/>
              <a:t>2 YELLOW	Urgent/Delayed:  Need to be seen 							within 4 hours</a:t>
            </a:r>
          </a:p>
          <a:p>
            <a:r>
              <a:rPr lang="en-US" sz="2800" dirty="0"/>
              <a:t>3 GREEN	Non-Critical/Minor:  Usually, the first to 					arrive.  Can wait up to 8 hours</a:t>
            </a:r>
          </a:p>
          <a:p>
            <a:r>
              <a:rPr lang="en-US" sz="2800" dirty="0"/>
              <a:t>4 BLACK	Expected to not survive.  Keep 									separate from the others</a:t>
            </a:r>
          </a:p>
          <a:p>
            <a:r>
              <a:rPr lang="en-US" sz="2800" dirty="0"/>
              <a:t>Chemically Contaminated patients:  Keep separate from the others until Decontamination is complete.  Then Triage</a:t>
            </a:r>
          </a:p>
        </p:txBody>
      </p:sp>
    </p:spTree>
    <p:extLst>
      <p:ext uri="{BB962C8B-B14F-4D97-AF65-F5344CB8AC3E}">
        <p14:creationId xmlns:p14="http://schemas.microsoft.com/office/powerpoint/2010/main" val="9724203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217</TotalTime>
  <Words>1147</Words>
  <Application>Microsoft Office PowerPoint</Application>
  <PresentationFormat>Widescreen</PresentationFormat>
  <Paragraphs>196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PowerPoint Presentation</vt:lpstr>
      <vt:lpstr>Purpose</vt:lpstr>
      <vt:lpstr>Definition of TRIAGE:   The 4 R’s</vt:lpstr>
      <vt:lpstr>The concept of Triaging patients:</vt:lpstr>
      <vt:lpstr>Why would we need to triage?</vt:lpstr>
      <vt:lpstr>Report to the EOC (Emergency Operations Center)</vt:lpstr>
      <vt:lpstr>Universal Steps for Emergency Response</vt:lpstr>
      <vt:lpstr>Components of a Triage Team</vt:lpstr>
      <vt:lpstr>Types of patients:  Priority and Color Code</vt:lpstr>
      <vt:lpstr>Each Section should have a Leader</vt:lpstr>
      <vt:lpstr>TRIAGE-Determining the color category RED     YELLOW     GREEN       BLACK </vt:lpstr>
      <vt:lpstr>Immediate – RED Priority 1</vt:lpstr>
      <vt:lpstr>Urgent – YELLOW Priority 2</vt:lpstr>
      <vt:lpstr>Non-critical – GREEN Priority 3</vt:lpstr>
      <vt:lpstr>Expectant – BLACK Priority 4</vt:lpstr>
      <vt:lpstr>Flow chart</vt:lpstr>
      <vt:lpstr>Triage Tag / Tape</vt:lpstr>
      <vt:lpstr>Triage Categories</vt:lpstr>
      <vt:lpstr>PowerPoint Presentation</vt:lpstr>
      <vt:lpstr>PowerPoint Presentation</vt:lpstr>
      <vt:lpstr>PowerPoint Presentation</vt:lpstr>
      <vt:lpstr>How would you Triage the following:</vt:lpstr>
      <vt:lpstr>How would you Triage the following:</vt:lpstr>
      <vt:lpstr>Notice the colored tarps and colored flags???</vt:lpstr>
      <vt:lpstr>PowerPoint Presentation</vt:lpstr>
      <vt:lpstr>Any Questions???  Thank you for all 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Tackett</dc:creator>
  <cp:lastModifiedBy>Robert</cp:lastModifiedBy>
  <cp:revision>3</cp:revision>
  <dcterms:created xsi:type="dcterms:W3CDTF">2024-03-13T00:42:26Z</dcterms:created>
  <dcterms:modified xsi:type="dcterms:W3CDTF">2024-03-13T04:30:54Z</dcterms:modified>
</cp:coreProperties>
</file>